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10"/>
  </p:notesMasterIdLst>
  <p:handoutMasterIdLst>
    <p:handoutMasterId r:id="rId11"/>
  </p:handoutMasterIdLst>
  <p:sldIdLst>
    <p:sldId id="260" r:id="rId2"/>
    <p:sldId id="268" r:id="rId3"/>
    <p:sldId id="273" r:id="rId4"/>
    <p:sldId id="271" r:id="rId5"/>
    <p:sldId id="265" r:id="rId6"/>
    <p:sldId id="269" r:id="rId7"/>
    <p:sldId id="267" r:id="rId8"/>
    <p:sldId id="272" r:id="rId9"/>
  </p:sldIdLst>
  <p:sldSz cx="9144000" cy="6858000" type="screen4x3"/>
  <p:notesSz cx="7010400" cy="9296400"/>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41"/>
    <a:srgbClr val="D6E4F2"/>
    <a:srgbClr val="69DCD9"/>
    <a:srgbClr val="33CCCC"/>
    <a:srgbClr val="AD73AC"/>
    <a:srgbClr val="FFFF66"/>
    <a:srgbClr val="ADBF69"/>
    <a:srgbClr val="9F9F9F"/>
    <a:srgbClr val="4D4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5" autoAdjust="0"/>
    <p:restoredTop sz="88456" autoAdjust="0"/>
  </p:normalViewPr>
  <p:slideViewPr>
    <p:cSldViewPr snapToGrid="0">
      <p:cViewPr varScale="1">
        <p:scale>
          <a:sx n="101" d="100"/>
          <a:sy n="101" d="100"/>
        </p:scale>
        <p:origin x="-824"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16"/>
    </p:cViewPr>
  </p:sorterViewPr>
  <p:notesViewPr>
    <p:cSldViewPr snapToGrid="0">
      <p:cViewPr varScale="1">
        <p:scale>
          <a:sx n="81" d="100"/>
          <a:sy n="81" d="100"/>
        </p:scale>
        <p:origin x="-2268"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handoutMaster" Target="handoutMasters/handout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title>
      <c:tx>
        <c:rich>
          <a:bodyPr/>
          <a:lstStyle/>
          <a:p>
            <a:pPr>
              <a:defRPr/>
            </a:pPr>
            <a:r>
              <a:rPr lang="en-US" dirty="0"/>
              <a:t>Execution </a:t>
            </a:r>
            <a:r>
              <a:rPr lang="en-US" dirty="0" smtClean="0"/>
              <a:t>Time</a:t>
            </a:r>
            <a:endParaRPr lang="en-US" dirty="0"/>
          </a:p>
        </c:rich>
      </c:tx>
      <c:layout>
        <c:manualLayout>
          <c:xMode val="edge"/>
          <c:yMode val="edge"/>
          <c:x val="0.382826289804318"/>
          <c:y val="0.0328592885058467"/>
        </c:manualLayout>
      </c:layout>
      <c:overlay val="0"/>
    </c:title>
    <c:autoTitleDeleted val="0"/>
    <c:plotArea>
      <c:layout/>
      <c:barChart>
        <c:barDir val="bar"/>
        <c:grouping val="clustered"/>
        <c:varyColors val="0"/>
        <c:ser>
          <c:idx val="0"/>
          <c:order val="0"/>
          <c:tx>
            <c:strRef>
              <c:f>Sheet1!$B$1</c:f>
              <c:strCache>
                <c:ptCount val="1"/>
                <c:pt idx="0">
                  <c:v>Execution Time</c:v>
                </c:pt>
              </c:strCache>
            </c:strRef>
          </c:tx>
          <c:invertIfNegative val="0"/>
          <c:cat>
            <c:strRef>
              <c:f>Sheet1!$A$2:$A$3</c:f>
              <c:strCache>
                <c:ptCount val="2"/>
                <c:pt idx="0">
                  <c:v>Automated</c:v>
                </c:pt>
                <c:pt idx="1">
                  <c:v>Manual</c:v>
                </c:pt>
              </c:strCache>
            </c:strRef>
          </c:cat>
          <c:val>
            <c:numRef>
              <c:f>Sheet1!$B$2:$B$3</c:f>
              <c:numCache>
                <c:formatCode>General</c:formatCode>
                <c:ptCount val="2"/>
                <c:pt idx="0">
                  <c:v>5.0</c:v>
                </c:pt>
                <c:pt idx="1">
                  <c:v>44.0</c:v>
                </c:pt>
              </c:numCache>
            </c:numRef>
          </c:val>
        </c:ser>
        <c:dLbls>
          <c:showLegendKey val="0"/>
          <c:showVal val="0"/>
          <c:showCatName val="0"/>
          <c:showSerName val="0"/>
          <c:showPercent val="0"/>
          <c:showBubbleSize val="0"/>
        </c:dLbls>
        <c:gapWidth val="150"/>
        <c:axId val="-2120386776"/>
        <c:axId val="-2120383832"/>
      </c:barChart>
      <c:catAx>
        <c:axId val="-2120386776"/>
        <c:scaling>
          <c:orientation val="minMax"/>
        </c:scaling>
        <c:delete val="0"/>
        <c:axPos val="l"/>
        <c:majorTickMark val="out"/>
        <c:minorTickMark val="none"/>
        <c:tickLblPos val="nextTo"/>
        <c:crossAx val="-2120383832"/>
        <c:crosses val="autoZero"/>
        <c:auto val="1"/>
        <c:lblAlgn val="ctr"/>
        <c:lblOffset val="100"/>
        <c:noMultiLvlLbl val="0"/>
      </c:catAx>
      <c:valAx>
        <c:axId val="-2120383832"/>
        <c:scaling>
          <c:orientation val="minMax"/>
        </c:scaling>
        <c:delete val="0"/>
        <c:axPos val="b"/>
        <c:numFmt formatCode="General" sourceLinked="1"/>
        <c:majorTickMark val="out"/>
        <c:minorTickMark val="none"/>
        <c:tickLblPos val="nextTo"/>
        <c:crossAx val="-21203867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6"/>
    </mc:Choice>
    <mc:Fallback>
      <c:style val="16"/>
    </mc:Fallback>
  </mc:AlternateContent>
  <c:chart>
    <c:title>
      <c:layout/>
      <c:overlay val="0"/>
    </c:title>
    <c:autoTitleDeleted val="0"/>
    <c:plotArea>
      <c:layout/>
      <c:barChart>
        <c:barDir val="bar"/>
        <c:grouping val="clustered"/>
        <c:varyColors val="0"/>
        <c:ser>
          <c:idx val="0"/>
          <c:order val="0"/>
          <c:tx>
            <c:strRef>
              <c:f>Sheet1!$B$1</c:f>
              <c:strCache>
                <c:ptCount val="1"/>
                <c:pt idx="0">
                  <c:v>Execution Time</c:v>
                </c:pt>
              </c:strCache>
            </c:strRef>
          </c:tx>
          <c:invertIfNegative val="0"/>
          <c:cat>
            <c:strRef>
              <c:f>Sheet1!$A$2:$A$4</c:f>
              <c:strCache>
                <c:ptCount val="3"/>
                <c:pt idx="0">
                  <c:v>Automated</c:v>
                </c:pt>
                <c:pt idx="1">
                  <c:v>Manual 1 Browser</c:v>
                </c:pt>
                <c:pt idx="2">
                  <c:v>Manual 4 Browsers</c:v>
                </c:pt>
              </c:strCache>
            </c:strRef>
          </c:cat>
          <c:val>
            <c:numRef>
              <c:f>Sheet1!$B$2:$B$4</c:f>
              <c:numCache>
                <c:formatCode>General</c:formatCode>
                <c:ptCount val="3"/>
                <c:pt idx="0">
                  <c:v>5.0</c:v>
                </c:pt>
                <c:pt idx="1">
                  <c:v>44.0</c:v>
                </c:pt>
                <c:pt idx="2">
                  <c:v>176.0</c:v>
                </c:pt>
              </c:numCache>
            </c:numRef>
          </c:val>
        </c:ser>
        <c:dLbls>
          <c:showLegendKey val="0"/>
          <c:showVal val="0"/>
          <c:showCatName val="0"/>
          <c:showSerName val="0"/>
          <c:showPercent val="0"/>
          <c:showBubbleSize val="0"/>
        </c:dLbls>
        <c:gapWidth val="150"/>
        <c:axId val="-2120280408"/>
        <c:axId val="-2120277464"/>
      </c:barChart>
      <c:catAx>
        <c:axId val="-2120280408"/>
        <c:scaling>
          <c:orientation val="minMax"/>
        </c:scaling>
        <c:delete val="0"/>
        <c:axPos val="l"/>
        <c:majorTickMark val="out"/>
        <c:minorTickMark val="none"/>
        <c:tickLblPos val="nextTo"/>
        <c:crossAx val="-2120277464"/>
        <c:crosses val="autoZero"/>
        <c:auto val="1"/>
        <c:lblAlgn val="ctr"/>
        <c:lblOffset val="100"/>
        <c:noMultiLvlLbl val="0"/>
      </c:catAx>
      <c:valAx>
        <c:axId val="-2120277464"/>
        <c:scaling>
          <c:orientation val="minMax"/>
        </c:scaling>
        <c:delete val="0"/>
        <c:axPos val="b"/>
        <c:numFmt formatCode="General" sourceLinked="1"/>
        <c:majorTickMark val="out"/>
        <c:minorTickMark val="none"/>
        <c:tickLblPos val="nextTo"/>
        <c:crossAx val="-21202804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120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5120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120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9FB021FE-9EB7-4E5C-BB0C-0290341750E5}" type="slidenum">
              <a:rPr lang="en-US"/>
              <a:pPr>
                <a:defRPr/>
              </a:pPr>
              <a:t>‹#›</a:t>
            </a:fld>
            <a:endParaRPr lang="en-US"/>
          </a:p>
        </p:txBody>
      </p:sp>
    </p:spTree>
    <p:extLst>
      <p:ext uri="{BB962C8B-B14F-4D97-AF65-F5344CB8AC3E}">
        <p14:creationId xmlns:p14="http://schemas.microsoft.com/office/powerpoint/2010/main" val="2217387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4275" name="Rectangle 3"/>
          <p:cNvSpPr>
            <a:spLocks noGrp="1" noChangeArrowheads="1"/>
          </p:cNvSpPr>
          <p:nvPr>
            <p:ph type="dt"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819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54277"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4278"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4279"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CE2FECC4-DAC2-40AD-A553-8B55346ACC9D}" type="slidenum">
              <a:rPr lang="en-US"/>
              <a:pPr>
                <a:defRPr/>
              </a:pPr>
              <a:t>‹#›</a:t>
            </a:fld>
            <a:endParaRPr lang="en-US"/>
          </a:p>
        </p:txBody>
      </p:sp>
    </p:spTree>
    <p:extLst>
      <p:ext uri="{BB962C8B-B14F-4D97-AF65-F5344CB8AC3E}">
        <p14:creationId xmlns:p14="http://schemas.microsoft.com/office/powerpoint/2010/main" val="23486095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BaseSpace</a:t>
            </a:r>
            <a:r>
              <a:rPr lang="en-US" sz="1200" dirty="0" smtClean="0"/>
              <a:t> is </a:t>
            </a:r>
            <a:r>
              <a:rPr lang="en-US" sz="1200" dirty="0" err="1" smtClean="0"/>
              <a:t>Illumina’s</a:t>
            </a:r>
            <a:r>
              <a:rPr lang="en-US" sz="1200" dirty="0" smtClean="0"/>
              <a:t> Genomics Cloud Computing Environment where</a:t>
            </a:r>
          </a:p>
          <a:p>
            <a:r>
              <a:rPr lang="en-US" sz="1200" dirty="0" smtClean="0"/>
              <a:t>scientists can track, store, and analyze sequencing data. With biweekly </a:t>
            </a:r>
          </a:p>
          <a:p>
            <a:r>
              <a:rPr lang="en-US" sz="1200" dirty="0" smtClean="0"/>
              <a:t>releases of new features and bug fixes, software testing is essential for</a:t>
            </a:r>
          </a:p>
          <a:p>
            <a:r>
              <a:rPr lang="en-US" sz="1200" dirty="0" smtClean="0"/>
              <a:t>reducing bugs/defects and optimizing product quality. Due to limited </a:t>
            </a:r>
          </a:p>
          <a:p>
            <a:r>
              <a:rPr lang="en-US" sz="1200" dirty="0" smtClean="0"/>
              <a:t>software test engineers, there has been a long delay between development </a:t>
            </a:r>
          </a:p>
          <a:p>
            <a:r>
              <a:rPr lang="en-US" sz="1200" dirty="0" smtClean="0"/>
              <a:t>and production because of the time invested in manual testing. Automated </a:t>
            </a:r>
          </a:p>
          <a:p>
            <a:r>
              <a:rPr lang="en-US" sz="1200" dirty="0" smtClean="0"/>
              <a:t>testing is the solution for faster turnaround time and continuous delivery. </a:t>
            </a:r>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2</a:t>
            </a:fld>
            <a:endParaRPr lang="en-US"/>
          </a:p>
        </p:txBody>
      </p:sp>
    </p:spTree>
    <p:extLst>
      <p:ext uri="{BB962C8B-B14F-4D97-AF65-F5344CB8AC3E}">
        <p14:creationId xmlns:p14="http://schemas.microsoft.com/office/powerpoint/2010/main" val="7747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JIRA – defect/bug tracking system</a:t>
            </a:r>
          </a:p>
          <a:p>
            <a:r>
              <a:rPr lang="en-US" dirty="0" smtClean="0"/>
              <a:t>Zephyr – Test management system</a:t>
            </a:r>
          </a:p>
          <a:p>
            <a:r>
              <a:rPr lang="en-US" dirty="0" err="1" smtClean="0"/>
              <a:t>Github</a:t>
            </a:r>
            <a:r>
              <a:rPr lang="en-US" dirty="0" smtClean="0"/>
              <a:t> – source control</a:t>
            </a:r>
          </a:p>
          <a:p>
            <a:r>
              <a:rPr lang="en-US" dirty="0" smtClean="0"/>
              <a:t>Team city </a:t>
            </a:r>
          </a:p>
          <a:p>
            <a:pPr lvl="1"/>
            <a:r>
              <a:rPr lang="en-US" dirty="0" smtClean="0"/>
              <a:t>Build to launch on VMs</a:t>
            </a:r>
          </a:p>
          <a:p>
            <a:pPr lvl="1"/>
            <a:r>
              <a:rPr lang="en-US" dirty="0" smtClean="0"/>
              <a:t>Trigger run </a:t>
            </a:r>
          </a:p>
          <a:p>
            <a:pPr lvl="1"/>
            <a:r>
              <a:rPr lang="en-US" dirty="0" smtClean="0"/>
              <a:t>Zephyr API to JIRA</a:t>
            </a:r>
          </a:p>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4</a:t>
            </a:fld>
            <a:endParaRPr lang="en-US"/>
          </a:p>
        </p:txBody>
      </p:sp>
    </p:spTree>
    <p:extLst>
      <p:ext uri="{BB962C8B-B14F-4D97-AF65-F5344CB8AC3E}">
        <p14:creationId xmlns:p14="http://schemas.microsoft.com/office/powerpoint/2010/main" val="177811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5</a:t>
            </a:fld>
            <a:endParaRPr lang="en-US"/>
          </a:p>
        </p:txBody>
      </p:sp>
    </p:spTree>
    <p:extLst>
      <p:ext uri="{BB962C8B-B14F-4D97-AF65-F5344CB8AC3E}">
        <p14:creationId xmlns:p14="http://schemas.microsoft.com/office/powerpoint/2010/main" val="678132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888"/>
            <a:r>
              <a:rPr lang="en-US" sz="1400" dirty="0" smtClean="0"/>
              <a:t>Test automation is </a:t>
            </a:r>
            <a:r>
              <a:rPr lang="en-US" sz="1400" b="1" dirty="0" smtClean="0"/>
              <a:t>fast, reusable </a:t>
            </a:r>
            <a:r>
              <a:rPr lang="en-US" sz="1400" dirty="0" smtClean="0"/>
              <a:t>and</a:t>
            </a:r>
            <a:r>
              <a:rPr lang="en-US" sz="1400" b="1" dirty="0" smtClean="0"/>
              <a:t> reliable</a:t>
            </a:r>
            <a:r>
              <a:rPr lang="en-US" sz="1400" dirty="0" smtClean="0"/>
              <a:t>. </a:t>
            </a:r>
          </a:p>
          <a:p>
            <a:pPr marL="115888"/>
            <a:endParaRPr lang="en-US" sz="100" dirty="0" smtClean="0"/>
          </a:p>
          <a:p>
            <a:pPr marL="115888">
              <a:buFont typeface="Wingdings" charset="0"/>
              <a:buChar char="à"/>
            </a:pPr>
            <a:r>
              <a:rPr lang="en-US" sz="1200" dirty="0" smtClean="0"/>
              <a:t>Automated testing for 44 test cases takes less than 5 minutes to execute. Even if you could execute one test case per minute manually, </a:t>
            </a:r>
          </a:p>
          <a:p>
            <a:pPr marL="115888"/>
            <a:r>
              <a:rPr lang="en-US" sz="1200" dirty="0" smtClean="0"/>
              <a:t>   automated testing is still more than 8x faster. To add on, the tests must be ran across different browsers. Automated testing can execute tests </a:t>
            </a:r>
          </a:p>
          <a:p>
            <a:pPr marL="115888"/>
            <a:r>
              <a:rPr lang="en-US" sz="1200" dirty="0" smtClean="0"/>
              <a:t>   on different browsers in parallel, while manual testing would require testing each browser serially. This results in automated testing across 4 </a:t>
            </a:r>
          </a:p>
          <a:p>
            <a:pPr marL="115888"/>
            <a:r>
              <a:rPr lang="en-US" sz="1200" dirty="0" smtClean="0"/>
              <a:t>   browsers being </a:t>
            </a:r>
            <a:r>
              <a:rPr lang="en-US" sz="1200" b="1" i="1" dirty="0" smtClean="0"/>
              <a:t>35x more efficient</a:t>
            </a:r>
            <a:r>
              <a:rPr lang="en-US" sz="1200" b="1" dirty="0" smtClean="0"/>
              <a:t> </a:t>
            </a:r>
            <a:r>
              <a:rPr lang="en-US" sz="1200" dirty="0" smtClean="0"/>
              <a:t>than manual testing. With biweekly releases and hence the need for biweekly regression testing, automated </a:t>
            </a:r>
          </a:p>
          <a:p>
            <a:pPr marL="115888"/>
            <a:r>
              <a:rPr lang="en-US" sz="1200" dirty="0" smtClean="0"/>
              <a:t>   testing can greatly reduce the delay time between development and production, and also allow software testers to focus on tasks that cannot </a:t>
            </a:r>
          </a:p>
          <a:p>
            <a:pPr marL="115888"/>
            <a:r>
              <a:rPr lang="en-US" sz="1200" dirty="0" smtClean="0"/>
              <a:t>   be automated (i.e. creating new tests cases, bug reporting). Furthermore, automated testing removes human error and ensures that the same </a:t>
            </a:r>
          </a:p>
          <a:p>
            <a:pPr marL="115888"/>
            <a:r>
              <a:rPr lang="en-US" sz="1200" smtClean="0"/>
              <a:t>   steps are followed through every single time. </a:t>
            </a:r>
          </a:p>
          <a:p>
            <a:endParaRPr lang="en-US"/>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6</a:t>
            </a:fld>
            <a:endParaRPr lang="en-US"/>
          </a:p>
        </p:txBody>
      </p:sp>
    </p:spTree>
    <p:extLst>
      <p:ext uri="{BB962C8B-B14F-4D97-AF65-F5344CB8AC3E}">
        <p14:creationId xmlns:p14="http://schemas.microsoft.com/office/powerpoint/2010/main" val="457168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8/10/15</a:t>
            </a:r>
            <a:r>
              <a:rPr lang="en-US" baseline="0" dirty="0" smtClean="0"/>
              <a:t> 11 AM</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7</a:t>
            </a:fld>
            <a:endParaRPr lang="en-US"/>
          </a:p>
        </p:txBody>
      </p:sp>
    </p:spTree>
    <p:extLst>
      <p:ext uri="{BB962C8B-B14F-4D97-AF65-F5344CB8AC3E}">
        <p14:creationId xmlns:p14="http://schemas.microsoft.com/office/powerpoint/2010/main" val="2573713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01">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1026" name="Picture 2" descr="\\ussd-file\depts\Commercial\Marketing\Marketing_Services\Graphics_Team\GraphicsStore\PowerPoint\^PPT templates\2013\support\Model_Redhair_GE.jp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l="1704"/>
          <a:stretch/>
        </p:blipFill>
        <p:spPr bwMode="auto">
          <a:xfrm>
            <a:off x="0" y="198437"/>
            <a:ext cx="6576148" cy="59229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6324600" y="3309938"/>
            <a:ext cx="25082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cs typeface="Arial" charset="0"/>
              </a:rPr>
              <a:t> </a:t>
            </a:r>
            <a:r>
              <a:rPr lang="en-US" sz="1000" b="1" dirty="0" smtClean="0">
                <a:solidFill>
                  <a:srgbClr val="616161"/>
                </a:solidFill>
                <a:cs typeface="Arial" charset="0"/>
              </a:rPr>
              <a:t> COMPANY CONFIDENTIAL—FOR INTERNAL USE ONLY</a:t>
            </a:r>
          </a:p>
        </p:txBody>
      </p:sp>
      <p:sp>
        <p:nvSpPr>
          <p:cNvPr id="10"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25686560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02525"/>
            <a:ext cx="9143391" cy="5501080"/>
          </a:xfrm>
          <a:prstGeom prst="rect">
            <a:avLst/>
          </a:prstGeom>
        </p:spPr>
      </p:pic>
      <p:sp>
        <p:nvSpPr>
          <p:cNvPr id="8" name="Rectangle 10"/>
          <p:cNvSpPr>
            <a:spLocks noGrp="1" noChangeArrowheads="1"/>
          </p:cNvSpPr>
          <p:nvPr>
            <p:ph type="ctrTitle" hasCustomPrompt="1"/>
          </p:nvPr>
        </p:nvSpPr>
        <p:spPr>
          <a:xfrm>
            <a:off x="210312" y="366880"/>
            <a:ext cx="8257241" cy="2059488"/>
          </a:xfrm>
        </p:spPr>
        <p:txBody>
          <a:bodyPr anchor="ctr"/>
          <a:lstStyle>
            <a:lvl1pPr algn="l">
              <a:defRPr sz="3200" b="0" baseline="0"/>
            </a:lvl1pPr>
          </a:lstStyle>
          <a:p>
            <a:r>
              <a:rPr lang="en-US" dirty="0" smtClean="0"/>
              <a:t>Click to edit section title</a:t>
            </a:r>
            <a:endParaRPr lang="en-US" dirty="0"/>
          </a:p>
        </p:txBody>
      </p:sp>
    </p:spTree>
    <p:extLst>
      <p:ext uri="{BB962C8B-B14F-4D97-AF65-F5344CB8AC3E}">
        <p14:creationId xmlns:p14="http://schemas.microsoft.com/office/powerpoint/2010/main" val="405810670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02">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2050" name="Picture 2" descr="\\ussd-file\depts\Commercial\Marketing\Marketing_Services\Graphics_Team\GraphicsStore\PowerPoint\^PPT templates\2013\support\ClinicalGal.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76"/>
            <a:ext cx="9144000" cy="61245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0110658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03">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 y="2096"/>
            <a:ext cx="9144000" cy="6120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411349394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_04">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4098" name="Picture 2" descr="\\ussd-file\depts\Commercial\Marketing\Marketing_Services\Graphics_Team\GraphicsStore\PowerPoint\^PPT templates\2013\support\Model_MaleYoung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124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13804672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_05">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5122" name="Picture 2" descr="\\ussd-file\depts\Commercial\Marketing\Marketing_Services\Graphics_Team\GraphicsStore\PowerPoint\^PPT templates\2013\support\Models_Grou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1245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96747300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_06">
    <p:spTree>
      <p:nvGrpSpPr>
        <p:cNvPr id="1" name=""/>
        <p:cNvGrpSpPr/>
        <p:nvPr/>
      </p:nvGrpSpPr>
      <p:grpSpPr>
        <a:xfrm>
          <a:off x="0" y="0"/>
          <a:ext cx="0" cy="0"/>
          <a:chOff x="0" y="0"/>
          <a:chExt cx="0" cy="0"/>
        </a:xfrm>
      </p:grpSpPr>
      <p:pic>
        <p:nvPicPr>
          <p:cNvPr id="11" name="Picture 10" descr="bkgrd-shadow-line-long30.jpg"/>
          <p:cNvPicPr>
            <a:picLocks noChangeAspect="1"/>
          </p:cNvPicPr>
          <p:nvPr userDrawn="1"/>
        </p:nvPicPr>
        <p:blipFill rotWithShape="1">
          <a:blip r:embed="rId2"/>
          <a:srcRect t="3333"/>
          <a:stretch/>
        </p:blipFill>
        <p:spPr>
          <a:xfrm>
            <a:off x="0" y="3263900"/>
            <a:ext cx="9144000" cy="3314700"/>
          </a:xfrm>
          <a:prstGeom prst="rect">
            <a:avLst/>
          </a:prstGeom>
        </p:spPr>
      </p:pic>
      <p:pic>
        <p:nvPicPr>
          <p:cNvPr id="512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0" y="2095"/>
            <a:ext cx="9144000" cy="6120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ILLUMINA_LOGO_RGB_new"/>
          <p:cNvPicPr>
            <a:picLocks noChangeAspect="1" noChangeArrowheads="1"/>
          </p:cNvPicPr>
          <p:nvPr userDrawn="1"/>
        </p:nvPicPr>
        <p:blipFill>
          <a:blip r:embed="rId4" cstate="print"/>
          <a:srcRect/>
          <a:stretch>
            <a:fillRect/>
          </a:stretch>
        </p:blipFill>
        <p:spPr bwMode="auto">
          <a:xfrm>
            <a:off x="7816850" y="6374532"/>
            <a:ext cx="1106488" cy="250825"/>
          </a:xfrm>
          <a:prstGeom prst="rect">
            <a:avLst/>
          </a:prstGeom>
          <a:noFill/>
          <a:ln w="9525">
            <a:noFill/>
            <a:miter lim="800000"/>
            <a:headEnd/>
            <a:tailEnd/>
          </a:ln>
        </p:spPr>
      </p:pic>
      <p:sp>
        <p:nvSpPr>
          <p:cNvPr id="17" name="Rectangle 10"/>
          <p:cNvSpPr>
            <a:spLocks noGrp="1" noChangeArrowheads="1"/>
          </p:cNvSpPr>
          <p:nvPr>
            <p:ph type="ctrTitle" hasCustomPrompt="1"/>
          </p:nvPr>
        </p:nvSpPr>
        <p:spPr>
          <a:xfrm>
            <a:off x="3657601" y="1203325"/>
            <a:ext cx="5175250" cy="1597025"/>
          </a:xfrm>
          <a:prstGeom prst="rect">
            <a:avLst/>
          </a:prstGeom>
        </p:spPr>
        <p:txBody>
          <a:bodyPr/>
          <a:lstStyle>
            <a:lvl1pPr algn="r">
              <a:defRPr sz="3600" b="0"/>
            </a:lvl1pPr>
          </a:lstStyle>
          <a:p>
            <a:r>
              <a:rPr lang="en-US" dirty="0" smtClean="0"/>
              <a:t>Click to edit </a:t>
            </a:r>
            <a:br>
              <a:rPr lang="en-US" dirty="0" smtClean="0"/>
            </a:br>
            <a:r>
              <a:rPr lang="en-US" dirty="0" smtClean="0"/>
              <a:t>Master title style</a:t>
            </a:r>
            <a:endParaRPr lang="en-US" dirty="0"/>
          </a:p>
        </p:txBody>
      </p:sp>
      <p:sp>
        <p:nvSpPr>
          <p:cNvPr id="18" name="Rectangle 11"/>
          <p:cNvSpPr>
            <a:spLocks noGrp="1" noChangeArrowheads="1"/>
          </p:cNvSpPr>
          <p:nvPr>
            <p:ph type="subTitle" idx="1"/>
          </p:nvPr>
        </p:nvSpPr>
        <p:spPr>
          <a:xfrm>
            <a:off x="5029200" y="3309938"/>
            <a:ext cx="3803650"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8" name="Text Box 3"/>
          <p:cNvSpPr txBox="1">
            <a:spLocks noChangeArrowheads="1"/>
          </p:cNvSpPr>
          <p:nvPr userDrawn="1"/>
        </p:nvSpPr>
        <p:spPr bwMode="auto">
          <a:xfrm>
            <a:off x="3924300" y="5848305"/>
            <a:ext cx="5219700" cy="2462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000" b="1" dirty="0" smtClean="0">
                <a:solidFill>
                  <a:srgbClr val="616161"/>
                </a:solidFill>
                <a:cs typeface="Arial" charset="0"/>
              </a:rPr>
              <a:t> COMPANY CONFIDENTIAL—FOR INTERNAL USE ONLY</a:t>
            </a:r>
          </a:p>
        </p:txBody>
      </p:sp>
      <p:sp>
        <p:nvSpPr>
          <p:cNvPr id="9" name="Text Box 6"/>
          <p:cNvSpPr txBox="1">
            <a:spLocks noChangeArrowheads="1"/>
          </p:cNvSpPr>
          <p:nvPr userDrawn="1"/>
        </p:nvSpPr>
        <p:spPr bwMode="auto">
          <a:xfrm>
            <a:off x="122237" y="6223791"/>
            <a:ext cx="6983413" cy="553998"/>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Arial" charset="0"/>
                <a:ea typeface="+mn-ea"/>
                <a:cs typeface="+mn-cs"/>
              </a:rPr>
              <a:t>© 2015 Illumina, Inc. All rights reserved.</a:t>
            </a:r>
          </a:p>
          <a:p>
            <a:r>
              <a:rPr lang="en-US" sz="600" kern="1200" dirty="0" smtClean="0">
                <a:solidFill>
                  <a:schemeClr val="tx1"/>
                </a:solidFill>
                <a:latin typeface="Arial" charset="0"/>
                <a:ea typeface="+mn-ea"/>
                <a:cs typeface="+mn-cs"/>
              </a:rPr>
              <a:t>Illumina, 24sure, BaseSpace, BeadArray, BlueFish, BlueFuse, BlueGnome, cBot, CSPro, CytoChip, DesignStudio, Epicentre, ForenSeq, Genetic Energy, GenomeStudio, GoldenGate, HiScan, HiSeq, HiSeq X, Infinium, iScan, iSelect, MiSeq, MiSeqDx, MiSeq FGx, NeoPrep, NextBio, Nextera, NextSeq, Powered by Illumina, SureMDA, TruGenome, TruSeq, TruSight, Understand Your Genome, UYG, VeraCode, verifi, VeriSeq, the pumpkin orange color, and the streaming bases design are trademarks of Illumina, Inc. and/or its affiliate(s) in the US and/or other countries. All other names, logos, and other trademarks are the property of their respective owners.</a:t>
            </a:r>
            <a:endParaRPr lang="en-US" sz="6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62866187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77887070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7" name="Content Placeholder 2"/>
          <p:cNvSpPr>
            <a:spLocks noGrp="1"/>
          </p:cNvSpPr>
          <p:nvPr>
            <p:ph idx="10"/>
          </p:nvPr>
        </p:nvSpPr>
        <p:spPr>
          <a:xfrm>
            <a:off x="4629912" y="1435608"/>
            <a:ext cx="4085463"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32034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558661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eg"/><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bkgrd-shadow-line-long30.jpg"/>
          <p:cNvPicPr>
            <a:picLocks noChangeAspect="1"/>
          </p:cNvPicPr>
          <p:nvPr/>
        </p:nvPicPr>
        <p:blipFill rotWithShape="1">
          <a:blip r:embed="rId12"/>
          <a:srcRect t="4074"/>
          <a:stretch/>
        </p:blipFill>
        <p:spPr>
          <a:xfrm>
            <a:off x="0" y="3568700"/>
            <a:ext cx="9144000" cy="32893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8" name="Picture 8" descr="ILLUMINA_LOGO_RGB_new"/>
          <p:cNvPicPr>
            <a:picLocks noChangeAspect="1" noChangeArrowheads="1"/>
          </p:cNvPicPr>
          <p:nvPr/>
        </p:nvPicPr>
        <p:blipFill>
          <a:blip r:embed="rId13" cstate="print"/>
          <a:srcRect/>
          <a:stretch>
            <a:fillRect/>
          </a:stretch>
        </p:blipFill>
        <p:spPr bwMode="auto">
          <a:xfrm>
            <a:off x="7854950" y="6550025"/>
            <a:ext cx="914400" cy="207282"/>
          </a:xfrm>
          <a:prstGeom prst="rect">
            <a:avLst/>
          </a:prstGeom>
          <a:noFill/>
          <a:ln w="9525">
            <a:noFill/>
            <a:miter lim="800000"/>
            <a:headEnd/>
            <a:tailEnd/>
          </a:ln>
        </p:spPr>
      </p:pic>
      <p:sp>
        <p:nvSpPr>
          <p:cNvPr id="8" name="Text Box 4"/>
          <p:cNvSpPr txBox="1">
            <a:spLocks noChangeArrowheads="1"/>
          </p:cNvSpPr>
          <p:nvPr/>
        </p:nvSpPr>
        <p:spPr bwMode="auto">
          <a:xfrm>
            <a:off x="210312" y="6547909"/>
            <a:ext cx="819150" cy="244475"/>
          </a:xfrm>
          <a:prstGeom prst="rect">
            <a:avLst/>
          </a:prstGeom>
          <a:noFill/>
          <a:ln w="9525">
            <a:noFill/>
            <a:miter lim="800000"/>
            <a:headEnd/>
            <a:tailEnd/>
          </a:ln>
          <a:effectLst/>
        </p:spPr>
        <p:txBody>
          <a:bodyPr>
            <a:spAutoFit/>
          </a:bodyPr>
          <a:lstStyle/>
          <a:p>
            <a:pPr>
              <a:defRPr/>
            </a:pPr>
            <a:fld id="{5073B0C2-833C-4049-9244-41733BBAE632}" type="slidenum">
              <a:rPr lang="en-US" sz="1000"/>
              <a:pPr>
                <a:defRPr/>
              </a:pPr>
              <a:t>‹#›</a:t>
            </a:fld>
            <a:endParaRPr lang="en-US" sz="1000" dirty="0"/>
          </a:p>
        </p:txBody>
      </p:sp>
      <p:sp>
        <p:nvSpPr>
          <p:cNvPr id="9" name="Text Box 3"/>
          <p:cNvSpPr txBox="1">
            <a:spLocks noChangeArrowheads="1"/>
          </p:cNvSpPr>
          <p:nvPr/>
        </p:nvSpPr>
        <p:spPr bwMode="auto">
          <a:xfrm>
            <a:off x="0" y="6557187"/>
            <a:ext cx="9144000" cy="2154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800" dirty="0" smtClean="0">
                <a:cs typeface="Arial" charset="0"/>
              </a:rPr>
              <a:t> </a:t>
            </a:r>
            <a:r>
              <a:rPr lang="en-US" sz="800" dirty="0" smtClean="0">
                <a:solidFill>
                  <a:srgbClr val="616161"/>
                </a:solidFill>
                <a:cs typeface="Arial" charset="0"/>
              </a:rPr>
              <a:t> COMPANY CONFIDENTIAL—FOR INTERNAL USE ONLY</a:t>
            </a:r>
          </a:p>
        </p:txBody>
      </p:sp>
    </p:spTree>
    <p:extLst>
      <p:ext uri="{BB962C8B-B14F-4D97-AF65-F5344CB8AC3E}">
        <p14:creationId xmlns:p14="http://schemas.microsoft.com/office/powerpoint/2010/main" val="1858238899"/>
      </p:ext>
    </p:extLst>
  </p:cSld>
  <p:clrMap bg1="lt1" tx1="dk1" bg2="lt2" tx2="dk2" accent1="accent1" accent2="accent2" accent3="accent3" accent4="accent4" accent5="accent5" accent6="accent6" hlink="hlink" folHlink="folHlink"/>
  <p:sldLayoutIdLst>
    <p:sldLayoutId id="2147483777" r:id="rId1"/>
    <p:sldLayoutId id="2147483782" r:id="rId2"/>
    <p:sldLayoutId id="2147483783" r:id="rId3"/>
    <p:sldLayoutId id="2147483784" r:id="rId4"/>
    <p:sldLayoutId id="2147483785" r:id="rId5"/>
    <p:sldLayoutId id="2147483786" r:id="rId6"/>
    <p:sldLayoutId id="2147483778" r:id="rId7"/>
    <p:sldLayoutId id="2147483780" r:id="rId8"/>
    <p:sldLayoutId id="2147483781" r:id="rId9"/>
    <p:sldLayoutId id="2147483779" r:id="rId10"/>
  </p:sldLayoutIdLst>
  <p:transition xmlns:p14="http://schemas.microsoft.com/office/powerpoint/2010/main" spd="med">
    <p:wipe dir="r"/>
  </p:transition>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8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14"/>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basespace.illumina.com/home/index" TargetMode="External"/><Relationship Id="rId5" Type="http://schemas.openxmlformats.org/officeDocument/2006/relationships/image" Target="../media/image11.jpeg"/><Relationship Id="rId6" Type="http://schemas.openxmlformats.org/officeDocument/2006/relationships/image" Target="../media/image12.jpe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25.png"/><Relationship Id="rId13"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chart" Target="../charts/chart2.xm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5.xml"/><Relationship Id="rId5" Type="http://schemas.openxmlformats.org/officeDocument/2006/relationships/image" Target="../media/image27.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ctrTitle"/>
          </p:nvPr>
        </p:nvSpPr>
        <p:spPr>
          <a:xfrm>
            <a:off x="3614910" y="819138"/>
            <a:ext cx="5175250" cy="1597025"/>
          </a:xfrm>
        </p:spPr>
        <p:txBody>
          <a:bodyPr/>
          <a:lstStyle/>
          <a:p>
            <a:r>
              <a:rPr lang="en-US" dirty="0" err="1" smtClean="0"/>
              <a:t>BaseSpace</a:t>
            </a:r>
            <a:r>
              <a:rPr lang="en-US" dirty="0" smtClean="0"/>
              <a:t> - Manual Regression Testing to Automated Testing</a:t>
            </a:r>
            <a:endParaRPr lang="en-US" dirty="0"/>
          </a:p>
        </p:txBody>
      </p:sp>
      <p:sp>
        <p:nvSpPr>
          <p:cNvPr id="5" name="Subtitle 5"/>
          <p:cNvSpPr>
            <a:spLocks noGrp="1"/>
          </p:cNvSpPr>
          <p:nvPr>
            <p:ph type="subTitle" idx="1"/>
          </p:nvPr>
        </p:nvSpPr>
        <p:spPr>
          <a:xfrm>
            <a:off x="5251063" y="4579889"/>
            <a:ext cx="3571114" cy="1060450"/>
          </a:xfrm>
        </p:spPr>
        <p:txBody>
          <a:bodyPr/>
          <a:lstStyle/>
          <a:p>
            <a:r>
              <a:rPr lang="en-US" dirty="0" err="1" smtClean="0"/>
              <a:t>Fanney</a:t>
            </a:r>
            <a:r>
              <a:rPr lang="en-US" dirty="0" smtClean="0"/>
              <a:t> Zhu</a:t>
            </a:r>
          </a:p>
          <a:p>
            <a:r>
              <a:rPr lang="en-US" dirty="0" err="1" smtClean="0"/>
              <a:t>BaseSpace</a:t>
            </a:r>
            <a:r>
              <a:rPr lang="en-US" dirty="0" smtClean="0"/>
              <a:t> Cloud Test Team</a:t>
            </a:r>
          </a:p>
        </p:txBody>
      </p:sp>
    </p:spTree>
    <p:extLst>
      <p:ext uri="{BB962C8B-B14F-4D97-AF65-F5344CB8AC3E}">
        <p14:creationId xmlns:p14="http://schemas.microsoft.com/office/powerpoint/2010/main" val="72237913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09153" y="224108"/>
            <a:ext cx="8257241" cy="1167089"/>
          </a:xfrm>
        </p:spPr>
        <p:txBody>
          <a:bodyPr/>
          <a:lstStyle/>
          <a:p>
            <a:r>
              <a:rPr lang="en-US" dirty="0" err="1" smtClean="0"/>
              <a:t>BaseSpace</a:t>
            </a:r>
            <a:endParaRPr lang="en-US" dirty="0"/>
          </a:p>
        </p:txBody>
      </p:sp>
      <p:sp>
        <p:nvSpPr>
          <p:cNvPr id="4" name="Subtitle 5"/>
          <p:cNvSpPr txBox="1">
            <a:spLocks/>
          </p:cNvSpPr>
          <p:nvPr/>
        </p:nvSpPr>
        <p:spPr>
          <a:xfrm>
            <a:off x="309513" y="1314301"/>
            <a:ext cx="5955473" cy="1060450"/>
          </a:xfrm>
          <a:prstGeom prst="rect">
            <a:avLst/>
          </a:prstGeom>
        </p:spPr>
        <p:txBody>
          <a:bodyPr/>
          <a:lstStyle>
            <a:lvl1pPr marL="234950" indent="-234950" algn="l" rtl="0" eaLnBrk="1" fontAlgn="base" hangingPunct="1">
              <a:spcBef>
                <a:spcPct val="50000"/>
              </a:spcBef>
              <a:spcAft>
                <a:spcPct val="0"/>
              </a:spcAft>
              <a:buClr>
                <a:srgbClr val="F89D21"/>
              </a:buClr>
              <a:buSzPct val="60000"/>
              <a:buBlip>
                <a:blip r:embed="rId3"/>
              </a:buBlip>
              <a:defRPr sz="2000">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8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6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6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6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a:lstStyle>
          <a:p>
            <a:r>
              <a:rPr lang="en-US" dirty="0" err="1" smtClean="0"/>
              <a:t>Illumina’s</a:t>
            </a:r>
            <a:r>
              <a:rPr lang="en-US" dirty="0" smtClean="0"/>
              <a:t> Cloud Computing Environment</a:t>
            </a:r>
          </a:p>
          <a:p>
            <a:r>
              <a:rPr lang="en-US" dirty="0">
                <a:hlinkClick r:id="rId4"/>
              </a:rPr>
              <a:t>https://basespace.illumina.com/home/</a:t>
            </a:r>
            <a:r>
              <a:rPr lang="en-US" dirty="0" smtClean="0">
                <a:hlinkClick r:id="rId4"/>
              </a:rPr>
              <a:t>index</a:t>
            </a:r>
            <a:endParaRPr lang="en-US" dirty="0" smtClean="0"/>
          </a:p>
          <a:p>
            <a:endParaRPr lang="en-US" dirty="0" smtClean="0"/>
          </a:p>
        </p:txBody>
      </p:sp>
      <p:pic>
        <p:nvPicPr>
          <p:cNvPr id="2" name="Picture 1" descr="hires-basespace-apps.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4144" y="2988120"/>
            <a:ext cx="3822420" cy="2709298"/>
          </a:xfrm>
          <a:prstGeom prst="rect">
            <a:avLst/>
          </a:prstGeom>
        </p:spPr>
      </p:pic>
      <p:pic>
        <p:nvPicPr>
          <p:cNvPr id="5" name="Picture 4" descr="hires-basespace-home.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644" y="2991325"/>
            <a:ext cx="3810224" cy="2749320"/>
          </a:xfrm>
          <a:prstGeom prst="rect">
            <a:avLst/>
          </a:prstGeom>
        </p:spPr>
      </p:pic>
    </p:spTree>
    <p:extLst>
      <p:ext uri="{BB962C8B-B14F-4D97-AF65-F5344CB8AC3E}">
        <p14:creationId xmlns:p14="http://schemas.microsoft.com/office/powerpoint/2010/main" val="5218170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bwMode="auto">
          <a:xfrm>
            <a:off x="718312" y="0"/>
            <a:ext cx="860107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0" baseline="0">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US" dirty="0" smtClean="0"/>
              <a:t>Manual Testing Workflow</a:t>
            </a:r>
            <a:endParaRPr lang="en-US" dirty="0"/>
          </a:p>
        </p:txBody>
      </p:sp>
      <p:pic>
        <p:nvPicPr>
          <p:cNvPr id="9" name="Picture 8"/>
          <p:cNvPicPr>
            <a:picLocks noChangeAspect="1"/>
          </p:cNvPicPr>
          <p:nvPr/>
        </p:nvPicPr>
        <p:blipFill>
          <a:blip r:embed="rId2"/>
          <a:stretch>
            <a:fillRect/>
          </a:stretch>
        </p:blipFill>
        <p:spPr>
          <a:xfrm>
            <a:off x="285693" y="1739986"/>
            <a:ext cx="1206500" cy="1206500"/>
          </a:xfrm>
          <a:prstGeom prst="rect">
            <a:avLst/>
          </a:prstGeom>
        </p:spPr>
      </p:pic>
      <p:pic>
        <p:nvPicPr>
          <p:cNvPr id="10" name="Picture 9"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577" y="1731366"/>
            <a:ext cx="3017097" cy="1501489"/>
          </a:xfrm>
          <a:prstGeom prst="rect">
            <a:avLst/>
          </a:prstGeom>
          <a:solidFill>
            <a:schemeClr val="accent1">
              <a:lumMod val="75000"/>
            </a:schemeClr>
          </a:solidFill>
          <a:ln w="12700" cmpd="sng">
            <a:solidFill>
              <a:schemeClr val="tx1"/>
            </a:solidFill>
          </a:ln>
        </p:spPr>
      </p:pic>
      <p:pic>
        <p:nvPicPr>
          <p:cNvPr id="11" name="Picture 10"/>
          <p:cNvPicPr>
            <a:picLocks noChangeAspect="1"/>
          </p:cNvPicPr>
          <p:nvPr/>
        </p:nvPicPr>
        <p:blipFill>
          <a:blip r:embed="rId4"/>
          <a:stretch>
            <a:fillRect/>
          </a:stretch>
        </p:blipFill>
        <p:spPr>
          <a:xfrm>
            <a:off x="3447250" y="1224543"/>
            <a:ext cx="1114731" cy="557366"/>
          </a:xfrm>
          <a:prstGeom prst="rect">
            <a:avLst/>
          </a:prstGeom>
        </p:spPr>
      </p:pic>
      <p:sp>
        <p:nvSpPr>
          <p:cNvPr id="12" name="Right Arrow 11"/>
          <p:cNvSpPr/>
          <p:nvPr/>
        </p:nvSpPr>
        <p:spPr bwMode="auto">
          <a:xfrm>
            <a:off x="5749018" y="2157574"/>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16" name="Right Arrow 15"/>
          <p:cNvSpPr/>
          <p:nvPr/>
        </p:nvSpPr>
        <p:spPr bwMode="auto">
          <a:xfrm>
            <a:off x="1438093" y="21620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pic>
        <p:nvPicPr>
          <p:cNvPr id="17" name="Picture 16" descr="chro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528" y="1953745"/>
            <a:ext cx="783291" cy="783291"/>
          </a:xfrm>
          <a:prstGeom prst="rect">
            <a:avLst/>
          </a:prstGeom>
        </p:spPr>
      </p:pic>
      <p:sp>
        <p:nvSpPr>
          <p:cNvPr id="18" name="Bent Arrow 17"/>
          <p:cNvSpPr/>
          <p:nvPr/>
        </p:nvSpPr>
        <p:spPr bwMode="auto">
          <a:xfrm rot="5400000">
            <a:off x="7283305" y="2656465"/>
            <a:ext cx="1801158" cy="984036"/>
          </a:xfrm>
          <a:prstGeom prst="bent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0" name="Right Arrow 19"/>
          <p:cNvSpPr/>
          <p:nvPr/>
        </p:nvSpPr>
        <p:spPr bwMode="auto">
          <a:xfrm rot="10800000">
            <a:off x="4384867" y="4664810"/>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pic>
        <p:nvPicPr>
          <p:cNvPr id="23" name="Picture 22" descr="Screen Shot 2015-08-10 at 2.39.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8170" y="4167198"/>
            <a:ext cx="3031988" cy="1443804"/>
          </a:xfrm>
          <a:prstGeom prst="rect">
            <a:avLst/>
          </a:prstGeom>
          <a:ln w="38100" cmpd="sng">
            <a:solidFill>
              <a:srgbClr val="FFB441"/>
            </a:solidFill>
          </a:ln>
        </p:spPr>
      </p:pic>
      <p:pic>
        <p:nvPicPr>
          <p:cNvPr id="24" name="Picture 23" descr="Screen Shot 2015-08-10 at 10.09.24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8251" y="4130211"/>
            <a:ext cx="2761166" cy="1504137"/>
          </a:xfrm>
          <a:prstGeom prst="rect">
            <a:avLst/>
          </a:prstGeom>
          <a:ln w="38100" cmpd="sng">
            <a:solidFill>
              <a:srgbClr val="FFB441"/>
            </a:solidFill>
          </a:ln>
        </p:spPr>
      </p:pic>
      <p:sp>
        <p:nvSpPr>
          <p:cNvPr id="25" name="Right Arrow 24"/>
          <p:cNvSpPr/>
          <p:nvPr/>
        </p:nvSpPr>
        <p:spPr bwMode="auto">
          <a:xfrm>
            <a:off x="5512162" y="1440180"/>
            <a:ext cx="1032296" cy="456172"/>
          </a:xfrm>
          <a:prstGeom prst="rightArrow">
            <a:avLst/>
          </a:prstGeom>
          <a:solidFill>
            <a:srgbClr val="EBEFDA"/>
          </a:solidFill>
          <a:ln w="12700" cap="flat" cmpd="sng" algn="ctr">
            <a:solidFill>
              <a:srgbClr val="4B5725"/>
            </a:solidFill>
            <a:prstDash val="solid"/>
            <a:round/>
            <a:headEnd type="none" w="med" len="med"/>
            <a:tailEnd type="none" w="med" len="med"/>
          </a:ln>
          <a:effectLst/>
        </p:spPr>
        <p:txBody>
          <a:bodyPr/>
          <a:lstStyle/>
          <a:p>
            <a:endParaRPr lang="en-US" dirty="0"/>
          </a:p>
        </p:txBody>
      </p:sp>
      <p:pic>
        <p:nvPicPr>
          <p:cNvPr id="26" name="Picture 25" descr="firefo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0994" y="1276193"/>
            <a:ext cx="817938" cy="817938"/>
          </a:xfrm>
          <a:prstGeom prst="rect">
            <a:avLst/>
          </a:prstGeom>
        </p:spPr>
      </p:pic>
      <p:sp>
        <p:nvSpPr>
          <p:cNvPr id="27" name="Bent Arrow 26"/>
          <p:cNvSpPr/>
          <p:nvPr/>
        </p:nvSpPr>
        <p:spPr bwMode="auto">
          <a:xfrm rot="5400000">
            <a:off x="6855713" y="2173988"/>
            <a:ext cx="2482625" cy="1157252"/>
          </a:xfrm>
          <a:prstGeom prst="bentArrow">
            <a:avLst/>
          </a:prstGeom>
          <a:solidFill>
            <a:srgbClr val="EBEFDA"/>
          </a:solidFill>
          <a:ln w="12700"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pic>
        <p:nvPicPr>
          <p:cNvPr id="28" name="Picture 27" descr="safar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61375" y="531545"/>
            <a:ext cx="912345" cy="912345"/>
          </a:xfrm>
          <a:prstGeom prst="rect">
            <a:avLst/>
          </a:prstGeom>
        </p:spPr>
      </p:pic>
      <p:sp>
        <p:nvSpPr>
          <p:cNvPr id="29" name="Right Arrow 28"/>
          <p:cNvSpPr/>
          <p:nvPr/>
        </p:nvSpPr>
        <p:spPr bwMode="auto">
          <a:xfrm>
            <a:off x="5186776" y="750784"/>
            <a:ext cx="1032296" cy="456172"/>
          </a:xfrm>
          <a:prstGeom prst="rightArrow">
            <a:avLst/>
          </a:prstGeom>
          <a:solidFill>
            <a:srgbClr val="E9DAE9"/>
          </a:solidFill>
          <a:ln w="12700" cap="flat" cmpd="sng" algn="ctr">
            <a:solidFill>
              <a:schemeClr val="accent4">
                <a:lumMod val="75000"/>
              </a:schemeClr>
            </a:solidFill>
            <a:prstDash val="solid"/>
            <a:round/>
            <a:headEnd type="none" w="med" len="med"/>
            <a:tailEnd type="none" w="med" len="med"/>
          </a:ln>
          <a:effectLst/>
        </p:spPr>
        <p:txBody>
          <a:bodyPr/>
          <a:lstStyle/>
          <a:p>
            <a:endParaRPr lang="en-US" dirty="0"/>
          </a:p>
        </p:txBody>
      </p:sp>
      <p:sp>
        <p:nvSpPr>
          <p:cNvPr id="30" name="Bent Arrow 29"/>
          <p:cNvSpPr/>
          <p:nvPr/>
        </p:nvSpPr>
        <p:spPr bwMode="auto">
          <a:xfrm rot="5400000">
            <a:off x="6458412" y="1542702"/>
            <a:ext cx="3326590" cy="1765186"/>
          </a:xfrm>
          <a:prstGeom prst="bentArrow">
            <a:avLst/>
          </a:prstGeom>
          <a:solidFill>
            <a:srgbClr val="E9DAE9"/>
          </a:solidFill>
          <a:ln w="12700" cap="flat" cmpd="sng" algn="ctr">
            <a:solidFill>
              <a:srgbClr val="663C6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pic>
        <p:nvPicPr>
          <p:cNvPr id="32" name="Picture 31" descr="i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3941" y="2552700"/>
            <a:ext cx="889000" cy="889000"/>
          </a:xfrm>
          <a:prstGeom prst="rect">
            <a:avLst/>
          </a:prstGeom>
        </p:spPr>
      </p:pic>
      <p:sp>
        <p:nvSpPr>
          <p:cNvPr id="33" name="Bent Arrow 32"/>
          <p:cNvSpPr/>
          <p:nvPr/>
        </p:nvSpPr>
        <p:spPr bwMode="auto">
          <a:xfrm rot="5400000">
            <a:off x="7278219" y="3008781"/>
            <a:ext cx="1064562" cy="914400"/>
          </a:xfrm>
          <a:prstGeom prst="bentArrow">
            <a:avLst/>
          </a:prstGeom>
          <a:solidFill>
            <a:srgbClr val="D8E5F2"/>
          </a:solidFill>
          <a:ln w="12700" cap="flat" cmpd="sng" algn="ctr">
            <a:solidFill>
              <a:srgbClr val="2E5F8E"/>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pic>
        <p:nvPicPr>
          <p:cNvPr id="34" name="Picture 33"/>
          <p:cNvPicPr>
            <a:picLocks noChangeAspect="1"/>
          </p:cNvPicPr>
          <p:nvPr/>
        </p:nvPicPr>
        <p:blipFill>
          <a:blip r:embed="rId2"/>
          <a:stretch>
            <a:fillRect/>
          </a:stretch>
        </p:blipFill>
        <p:spPr>
          <a:xfrm>
            <a:off x="50800" y="1104986"/>
            <a:ext cx="1206500" cy="1206500"/>
          </a:xfrm>
          <a:prstGeom prst="rect">
            <a:avLst/>
          </a:prstGeom>
        </p:spPr>
      </p:pic>
      <p:sp>
        <p:nvSpPr>
          <p:cNvPr id="35" name="Right Arrow 34"/>
          <p:cNvSpPr/>
          <p:nvPr/>
        </p:nvSpPr>
        <p:spPr bwMode="auto">
          <a:xfrm>
            <a:off x="1145993" y="1514326"/>
            <a:ext cx="1032296" cy="456172"/>
          </a:xfrm>
          <a:prstGeom prst="rightArrow">
            <a:avLst/>
          </a:prstGeom>
          <a:solidFill>
            <a:schemeClr val="accent2">
              <a:lumMod val="20000"/>
              <a:lumOff val="80000"/>
            </a:schemeClr>
          </a:solidFill>
          <a:ln w="12700" cap="flat" cmpd="sng" algn="ctr">
            <a:solidFill>
              <a:srgbClr val="4B5725"/>
            </a:solidFill>
            <a:prstDash val="solid"/>
            <a:round/>
            <a:headEnd type="none" w="med" len="med"/>
            <a:tailEnd type="none" w="med" len="med"/>
          </a:ln>
          <a:effectLst/>
        </p:spPr>
        <p:txBody>
          <a:bodyPr/>
          <a:lstStyle/>
          <a:p>
            <a:endParaRPr lang="en-US" dirty="0"/>
          </a:p>
        </p:txBody>
      </p:sp>
      <p:pic>
        <p:nvPicPr>
          <p:cNvPr id="39" name="Picture 38"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877" y="1147166"/>
            <a:ext cx="3017097" cy="1501489"/>
          </a:xfrm>
          <a:prstGeom prst="rect">
            <a:avLst/>
          </a:prstGeom>
          <a:solidFill>
            <a:schemeClr val="accent1">
              <a:lumMod val="75000"/>
            </a:schemeClr>
          </a:solidFill>
          <a:ln w="12700" cmpd="sng">
            <a:solidFill>
              <a:schemeClr val="tx1"/>
            </a:solidFill>
          </a:ln>
        </p:spPr>
      </p:pic>
      <p:pic>
        <p:nvPicPr>
          <p:cNvPr id="40" name="Picture 39"/>
          <p:cNvPicPr>
            <a:picLocks noChangeAspect="1"/>
          </p:cNvPicPr>
          <p:nvPr/>
        </p:nvPicPr>
        <p:blipFill>
          <a:blip r:embed="rId4"/>
          <a:stretch>
            <a:fillRect/>
          </a:stretch>
        </p:blipFill>
        <p:spPr>
          <a:xfrm>
            <a:off x="3205950" y="665743"/>
            <a:ext cx="1114731" cy="557366"/>
          </a:xfrm>
          <a:prstGeom prst="rect">
            <a:avLst/>
          </a:prstGeom>
        </p:spPr>
      </p:pic>
      <p:pic>
        <p:nvPicPr>
          <p:cNvPr id="41" name="Picture 40"/>
          <p:cNvPicPr>
            <a:picLocks noChangeAspect="1"/>
          </p:cNvPicPr>
          <p:nvPr/>
        </p:nvPicPr>
        <p:blipFill>
          <a:blip r:embed="rId2"/>
          <a:stretch>
            <a:fillRect/>
          </a:stretch>
        </p:blipFill>
        <p:spPr>
          <a:xfrm>
            <a:off x="-158807" y="431886"/>
            <a:ext cx="1206500" cy="1206500"/>
          </a:xfrm>
          <a:prstGeom prst="rect">
            <a:avLst/>
          </a:prstGeom>
        </p:spPr>
      </p:pic>
      <p:sp>
        <p:nvSpPr>
          <p:cNvPr id="42" name="Right Arrow 41"/>
          <p:cNvSpPr/>
          <p:nvPr/>
        </p:nvSpPr>
        <p:spPr bwMode="auto">
          <a:xfrm>
            <a:off x="904693" y="752326"/>
            <a:ext cx="1032296" cy="456172"/>
          </a:xfrm>
          <a:prstGeom prst="rightArrow">
            <a:avLst/>
          </a:prstGeom>
          <a:solidFill>
            <a:schemeClr val="accent4">
              <a:lumMod val="20000"/>
              <a:lumOff val="80000"/>
            </a:schemeClr>
          </a:solidFill>
          <a:ln w="12700" cap="flat" cmpd="sng" algn="ctr">
            <a:solidFill>
              <a:srgbClr val="663C65"/>
            </a:solidFill>
            <a:prstDash val="solid"/>
            <a:round/>
            <a:headEnd type="none" w="med" len="med"/>
            <a:tailEnd type="none" w="med" len="med"/>
          </a:ln>
          <a:effectLst/>
        </p:spPr>
        <p:txBody>
          <a:bodyPr/>
          <a:lstStyle/>
          <a:p>
            <a:endParaRPr lang="en-US" dirty="0"/>
          </a:p>
        </p:txBody>
      </p:sp>
      <p:pic>
        <p:nvPicPr>
          <p:cNvPr id="43" name="Picture 42"/>
          <p:cNvPicPr>
            <a:picLocks noChangeAspect="1"/>
          </p:cNvPicPr>
          <p:nvPr/>
        </p:nvPicPr>
        <p:blipFill>
          <a:blip r:embed="rId4"/>
          <a:stretch>
            <a:fillRect/>
          </a:stretch>
        </p:blipFill>
        <p:spPr>
          <a:xfrm>
            <a:off x="2748750" y="94243"/>
            <a:ext cx="1114731" cy="557366"/>
          </a:xfrm>
          <a:prstGeom prst="rect">
            <a:avLst/>
          </a:prstGeom>
        </p:spPr>
      </p:pic>
      <p:pic>
        <p:nvPicPr>
          <p:cNvPr id="44" name="Picture 43"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777" y="588366"/>
            <a:ext cx="3017097" cy="1501489"/>
          </a:xfrm>
          <a:prstGeom prst="rect">
            <a:avLst/>
          </a:prstGeom>
          <a:solidFill>
            <a:schemeClr val="accent1">
              <a:lumMod val="75000"/>
            </a:schemeClr>
          </a:solidFill>
          <a:ln w="12700" cmpd="sng">
            <a:solidFill>
              <a:schemeClr val="tx1"/>
            </a:solidFill>
          </a:ln>
        </p:spPr>
      </p:pic>
      <p:pic>
        <p:nvPicPr>
          <p:cNvPr id="45" name="Picture 44"/>
          <p:cNvPicPr>
            <a:picLocks noChangeAspect="1"/>
          </p:cNvPicPr>
          <p:nvPr/>
        </p:nvPicPr>
        <p:blipFill>
          <a:blip r:embed="rId2"/>
          <a:stretch>
            <a:fillRect/>
          </a:stretch>
        </p:blipFill>
        <p:spPr>
          <a:xfrm>
            <a:off x="0" y="2400386"/>
            <a:ext cx="1206500" cy="1206500"/>
          </a:xfrm>
          <a:prstGeom prst="rect">
            <a:avLst/>
          </a:prstGeom>
        </p:spPr>
      </p:pic>
      <p:sp>
        <p:nvSpPr>
          <p:cNvPr id="46" name="Right Arrow 45"/>
          <p:cNvSpPr/>
          <p:nvPr/>
        </p:nvSpPr>
        <p:spPr bwMode="auto">
          <a:xfrm>
            <a:off x="1095193" y="2809726"/>
            <a:ext cx="1032296" cy="456172"/>
          </a:xfrm>
          <a:prstGeom prst="rightArrow">
            <a:avLst/>
          </a:prstGeom>
          <a:solidFill>
            <a:schemeClr val="accent1">
              <a:lumMod val="20000"/>
              <a:lumOff val="80000"/>
            </a:schemeClr>
          </a:solidFill>
          <a:ln w="12700" cap="flat" cmpd="sng" algn="ctr">
            <a:solidFill>
              <a:schemeClr val="accent1">
                <a:lumMod val="75000"/>
              </a:schemeClr>
            </a:solidFill>
            <a:prstDash val="solid"/>
            <a:round/>
            <a:headEnd type="none" w="med" len="med"/>
            <a:tailEnd type="none" w="med" len="med"/>
          </a:ln>
          <a:effectLst/>
        </p:spPr>
        <p:txBody>
          <a:bodyPr/>
          <a:lstStyle/>
          <a:p>
            <a:endParaRPr lang="en-US" dirty="0"/>
          </a:p>
        </p:txBody>
      </p:sp>
      <p:pic>
        <p:nvPicPr>
          <p:cNvPr id="47" name="Picture 46"/>
          <p:cNvPicPr>
            <a:picLocks noChangeAspect="1"/>
          </p:cNvPicPr>
          <p:nvPr/>
        </p:nvPicPr>
        <p:blipFill>
          <a:blip r:embed="rId4"/>
          <a:stretch>
            <a:fillRect/>
          </a:stretch>
        </p:blipFill>
        <p:spPr>
          <a:xfrm>
            <a:off x="2959100" y="1872243"/>
            <a:ext cx="1114731" cy="557366"/>
          </a:xfrm>
          <a:prstGeom prst="rect">
            <a:avLst/>
          </a:prstGeom>
        </p:spPr>
      </p:pic>
      <p:pic>
        <p:nvPicPr>
          <p:cNvPr id="48" name="Picture 47" descr="Screen Shot 2015-08-10 at 2.1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577" y="2366366"/>
            <a:ext cx="3017097" cy="1501489"/>
          </a:xfrm>
          <a:prstGeom prst="rect">
            <a:avLst/>
          </a:prstGeom>
          <a:solidFill>
            <a:schemeClr val="accent1">
              <a:lumMod val="75000"/>
            </a:schemeClr>
          </a:solidFill>
          <a:ln w="12700" cmpd="sng">
            <a:solidFill>
              <a:schemeClr val="tx1"/>
            </a:solidFill>
          </a:ln>
        </p:spPr>
      </p:pic>
      <p:sp>
        <p:nvSpPr>
          <p:cNvPr id="50" name="Right Arrow 49"/>
          <p:cNvSpPr/>
          <p:nvPr/>
        </p:nvSpPr>
        <p:spPr bwMode="auto">
          <a:xfrm>
            <a:off x="5406118" y="2779874"/>
            <a:ext cx="1032296" cy="456172"/>
          </a:xfrm>
          <a:prstGeom prst="rightArrow">
            <a:avLst/>
          </a:prstGeom>
          <a:solidFill>
            <a:srgbClr val="D8E5F2"/>
          </a:solidFill>
          <a:ln w="12700" cap="flat" cmpd="sng" algn="ctr">
            <a:solidFill>
              <a:srgbClr val="2E5F8E"/>
            </a:solidFill>
            <a:prstDash val="solid"/>
            <a:round/>
            <a:headEnd type="none" w="med" len="med"/>
            <a:tailEnd type="none" w="med" len="med"/>
          </a:ln>
          <a:effectLst/>
        </p:spPr>
        <p:txBody>
          <a:bodyPr/>
          <a:lstStyle/>
          <a:p>
            <a:endParaRPr lang="en-US" dirty="0"/>
          </a:p>
        </p:txBody>
      </p:sp>
    </p:spTree>
    <p:extLst>
      <p:ext uri="{BB962C8B-B14F-4D97-AF65-F5344CB8AC3E}">
        <p14:creationId xmlns:p14="http://schemas.microsoft.com/office/powerpoint/2010/main" val="346995099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dissolve">
                                      <p:cBhvr>
                                        <p:cTn id="13" dur="500"/>
                                        <p:tgtEl>
                                          <p:spTgt spid="39"/>
                                        </p:tgtEl>
                                      </p:cBhvr>
                                    </p:animEffect>
                                  </p:childTnLst>
                                </p:cTn>
                              </p:par>
                              <p:par>
                                <p:cTn id="14" presetID="9"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dissolve">
                                      <p:cBhvr>
                                        <p:cTn id="16" dur="500"/>
                                        <p:tgtEl>
                                          <p:spTgt spid="4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dissolve">
                                      <p:cBhvr>
                                        <p:cTn id="33" dur="500"/>
                                        <p:tgtEl>
                                          <p:spTgt spid="42"/>
                                        </p:tgtEl>
                                      </p:cBhvr>
                                    </p:animEffect>
                                  </p:childTnLst>
                                </p:cTn>
                              </p:par>
                              <p:par>
                                <p:cTn id="34" presetID="9"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par>
                                <p:cTn id="37" presetID="9"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dissolve">
                                      <p:cBhvr>
                                        <p:cTn id="39" dur="500"/>
                                        <p:tgtEl>
                                          <p:spTgt spid="44"/>
                                        </p:tgtEl>
                                      </p:cBhvr>
                                    </p:animEffect>
                                  </p:childTnLst>
                                </p:cTn>
                              </p:par>
                              <p:par>
                                <p:cTn id="40" presetID="9"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dissolve">
                                      <p:cBhvr>
                                        <p:cTn id="42" dur="500"/>
                                        <p:tgtEl>
                                          <p:spTgt spid="44"/>
                                        </p:tgtEl>
                                      </p:cBhvr>
                                    </p:animEffect>
                                  </p:childTnLst>
                                </p:cTn>
                              </p:par>
                              <p:par>
                                <p:cTn id="43" presetID="9"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dissolve">
                                      <p:cBhvr>
                                        <p:cTn id="59" dur="500"/>
                                        <p:tgtEl>
                                          <p:spTgt spid="45"/>
                                        </p:tgtEl>
                                      </p:cBhvr>
                                    </p:animEffect>
                                  </p:childTnLst>
                                </p:cTn>
                              </p:par>
                              <p:par>
                                <p:cTn id="60" presetID="9" presetClass="entr" presetSubtype="0" fill="hold"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dissolve">
                                      <p:cBhvr>
                                        <p:cTn id="62" dur="500"/>
                                        <p:tgtEl>
                                          <p:spTgt spid="47"/>
                                        </p:tgtEl>
                                      </p:cBhvr>
                                    </p:animEffect>
                                  </p:childTnLst>
                                </p:cTn>
                              </p:par>
                              <p:par>
                                <p:cTn id="63" presetID="9"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dissolve">
                                      <p:cBhvr>
                                        <p:cTn id="65" dur="500"/>
                                        <p:tgtEl>
                                          <p:spTgt spid="47"/>
                                        </p:tgtEl>
                                      </p:cBhvr>
                                    </p:animEffect>
                                  </p:childTnLst>
                                </p:cTn>
                              </p:par>
                              <p:par>
                                <p:cTn id="66" presetID="9"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dissolve">
                                      <p:cBhvr>
                                        <p:cTn id="68" dur="500"/>
                                        <p:tgtEl>
                                          <p:spTgt spid="48"/>
                                        </p:tgtEl>
                                      </p:cBhvr>
                                    </p:animEffect>
                                  </p:childTnLst>
                                </p:cTn>
                              </p:par>
                              <p:par>
                                <p:cTn id="69" presetID="9"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dissolve">
                                      <p:cBhvr>
                                        <p:cTn id="71" dur="500"/>
                                        <p:tgtEl>
                                          <p:spTgt spid="48"/>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dissolve">
                                      <p:cBhvr>
                                        <p:cTn id="74" dur="500"/>
                                        <p:tgtEl>
                                          <p:spTgt spid="50"/>
                                        </p:tgtEl>
                                      </p:cBhvr>
                                    </p:animEffect>
                                  </p:childTnLst>
                                </p:cTn>
                              </p:par>
                              <p:par>
                                <p:cTn id="75" presetID="9"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dissolve">
                                      <p:cBhvr>
                                        <p:cTn id="77" dur="500"/>
                                        <p:tgtEl>
                                          <p:spTgt spid="32"/>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dissolve">
                                      <p:cBhvr>
                                        <p:cTn id="80" dur="500"/>
                                        <p:tgtEl>
                                          <p:spTgt spid="33"/>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dissolve">
                                      <p:cBhvr>
                                        <p:cTn id="8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30" grpId="0" animBg="1"/>
      <p:bldP spid="33" grpId="0" uiExpand="1" animBg="1"/>
      <p:bldP spid="35" grpId="0" animBg="1"/>
      <p:bldP spid="42" grpId="0" animBg="1"/>
      <p:bldP spid="46"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12125" y="1046914"/>
            <a:ext cx="1596858" cy="1445157"/>
          </a:xfrm>
          <a:prstGeom prst="rect">
            <a:avLst/>
          </a:prstGeom>
        </p:spPr>
      </p:pic>
      <p:pic>
        <p:nvPicPr>
          <p:cNvPr id="5" name="Picture 4"/>
          <p:cNvPicPr>
            <a:picLocks noChangeAspect="1"/>
          </p:cNvPicPr>
          <p:nvPr/>
        </p:nvPicPr>
        <p:blipFill>
          <a:blip r:embed="rId4"/>
          <a:stretch>
            <a:fillRect/>
          </a:stretch>
        </p:blipFill>
        <p:spPr>
          <a:xfrm>
            <a:off x="4045123" y="1087081"/>
            <a:ext cx="1596147" cy="1596147"/>
          </a:xfrm>
          <a:prstGeom prst="rect">
            <a:avLst/>
          </a:prstGeom>
        </p:spPr>
      </p:pic>
      <p:pic>
        <p:nvPicPr>
          <p:cNvPr id="9" name="Picture 8"/>
          <p:cNvPicPr>
            <a:picLocks noChangeAspect="1"/>
          </p:cNvPicPr>
          <p:nvPr/>
        </p:nvPicPr>
        <p:blipFill>
          <a:blip r:embed="rId5"/>
          <a:stretch>
            <a:fillRect/>
          </a:stretch>
        </p:blipFill>
        <p:spPr>
          <a:xfrm>
            <a:off x="557295" y="1214268"/>
            <a:ext cx="1973601" cy="1973601"/>
          </a:xfrm>
          <a:prstGeom prst="rect">
            <a:avLst/>
          </a:prstGeom>
        </p:spPr>
      </p:pic>
      <p:pic>
        <p:nvPicPr>
          <p:cNvPr id="12" name="Picture 11"/>
          <p:cNvPicPr>
            <a:picLocks noChangeAspect="1"/>
          </p:cNvPicPr>
          <p:nvPr/>
        </p:nvPicPr>
        <p:blipFill>
          <a:blip r:embed="rId6"/>
          <a:stretch>
            <a:fillRect/>
          </a:stretch>
        </p:blipFill>
        <p:spPr>
          <a:xfrm>
            <a:off x="2581909" y="3655123"/>
            <a:ext cx="1503553" cy="751777"/>
          </a:xfrm>
          <a:prstGeom prst="rect">
            <a:avLst/>
          </a:prstGeom>
        </p:spPr>
      </p:pic>
      <p:sp>
        <p:nvSpPr>
          <p:cNvPr id="24" name="Right Arrow 23"/>
          <p:cNvSpPr/>
          <p:nvPr/>
        </p:nvSpPr>
        <p:spPr bwMode="auto">
          <a:xfrm>
            <a:off x="2796993" y="17683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5" name="Right Arrow 24"/>
          <p:cNvSpPr/>
          <p:nvPr/>
        </p:nvSpPr>
        <p:spPr bwMode="auto">
          <a:xfrm>
            <a:off x="5908493" y="17683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6" name="Right Arrow 25"/>
          <p:cNvSpPr/>
          <p:nvPr/>
        </p:nvSpPr>
        <p:spPr bwMode="auto">
          <a:xfrm rot="10800000">
            <a:off x="4854393" y="4587726"/>
            <a:ext cx="1032296" cy="456172"/>
          </a:xfrm>
          <a:prstGeom prst="rightArrow">
            <a:avLst/>
          </a:prstGeom>
          <a:noFill/>
          <a:ln w="12700" cap="flat" cmpd="sng" algn="ctr">
            <a:solidFill>
              <a:schemeClr val="tx1"/>
            </a:solidFill>
            <a:prstDash val="solid"/>
            <a:round/>
            <a:headEnd type="none" w="med" len="med"/>
            <a:tailEnd type="none" w="med" len="med"/>
          </a:ln>
          <a:effectLst/>
        </p:spPr>
        <p:txBody>
          <a:bodyPr/>
          <a:lstStyle/>
          <a:p>
            <a:endParaRPr lang="en-US" dirty="0"/>
          </a:p>
        </p:txBody>
      </p:sp>
      <p:sp>
        <p:nvSpPr>
          <p:cNvPr id="27" name="Bent Arrow 26"/>
          <p:cNvSpPr/>
          <p:nvPr/>
        </p:nvSpPr>
        <p:spPr bwMode="auto">
          <a:xfrm rot="10800000">
            <a:off x="7181703" y="2832099"/>
            <a:ext cx="1289195" cy="2307001"/>
          </a:xfrm>
          <a:prstGeom prst="bent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pic>
        <p:nvPicPr>
          <p:cNvPr id="29" name="Picture 28" descr="chrom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9228" y="4417545"/>
            <a:ext cx="852955" cy="852955"/>
          </a:xfrm>
          <a:prstGeom prst="rect">
            <a:avLst/>
          </a:prstGeom>
        </p:spPr>
      </p:pic>
      <p:pic>
        <p:nvPicPr>
          <p:cNvPr id="30" name="Picture 29" descr="firefo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4894" y="3447325"/>
            <a:ext cx="882006" cy="882006"/>
          </a:xfrm>
          <a:prstGeom prst="rect">
            <a:avLst/>
          </a:prstGeom>
        </p:spPr>
      </p:pic>
      <p:pic>
        <p:nvPicPr>
          <p:cNvPr id="31" name="Picture 30" descr="safar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5475" y="2512745"/>
            <a:ext cx="912345" cy="912345"/>
          </a:xfrm>
          <a:prstGeom prst="rect">
            <a:avLst/>
          </a:prstGeom>
        </p:spPr>
      </p:pic>
      <p:pic>
        <p:nvPicPr>
          <p:cNvPr id="32" name="Picture 31" descr="i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45640" y="5333999"/>
            <a:ext cx="914401" cy="914401"/>
          </a:xfrm>
          <a:prstGeom prst="rect">
            <a:avLst/>
          </a:prstGeom>
        </p:spPr>
      </p:pic>
      <p:pic>
        <p:nvPicPr>
          <p:cNvPr id="33" name="Picture 32" descr="Screen Shot 2015-08-10 at 10.09.24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4251" y="4346112"/>
            <a:ext cx="2652849" cy="1445132"/>
          </a:xfrm>
          <a:prstGeom prst="rect">
            <a:avLst/>
          </a:prstGeom>
          <a:ln w="38100" cmpd="sng">
            <a:solidFill>
              <a:srgbClr val="FFB441"/>
            </a:solidFill>
          </a:ln>
        </p:spPr>
      </p:pic>
      <p:pic>
        <p:nvPicPr>
          <p:cNvPr id="34" name="Picture 33"/>
          <p:cNvPicPr>
            <a:picLocks noChangeAspect="1"/>
          </p:cNvPicPr>
          <p:nvPr/>
        </p:nvPicPr>
        <p:blipFill>
          <a:blip r:embed="rId12"/>
          <a:stretch>
            <a:fillRect/>
          </a:stretch>
        </p:blipFill>
        <p:spPr>
          <a:xfrm>
            <a:off x="1625600" y="977900"/>
            <a:ext cx="1003300" cy="1003300"/>
          </a:xfrm>
          <a:prstGeom prst="rect">
            <a:avLst/>
          </a:prstGeom>
        </p:spPr>
      </p:pic>
      <p:sp>
        <p:nvSpPr>
          <p:cNvPr id="36" name="Title 3"/>
          <p:cNvSpPr txBox="1">
            <a:spLocks/>
          </p:cNvSpPr>
          <p:nvPr/>
        </p:nvSpPr>
        <p:spPr bwMode="auto">
          <a:xfrm>
            <a:off x="172212" y="0"/>
            <a:ext cx="8601075" cy="908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0" baseline="0">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a:lstStyle>
          <a:p>
            <a:r>
              <a:rPr lang="en-US" dirty="0" smtClean="0"/>
              <a:t>Automated Testing Workflow</a:t>
            </a:r>
            <a:endParaRPr lang="en-US" dirty="0"/>
          </a:p>
        </p:txBody>
      </p:sp>
      <p:pic>
        <p:nvPicPr>
          <p:cNvPr id="37" name="Picture 36"/>
          <p:cNvPicPr>
            <a:picLocks noChangeAspect="1"/>
          </p:cNvPicPr>
          <p:nvPr/>
        </p:nvPicPr>
        <p:blipFill>
          <a:blip r:embed="rId13"/>
          <a:stretch>
            <a:fillRect/>
          </a:stretch>
        </p:blipFill>
        <p:spPr>
          <a:xfrm>
            <a:off x="419100" y="3924300"/>
            <a:ext cx="1651000" cy="1651000"/>
          </a:xfrm>
          <a:prstGeom prst="rect">
            <a:avLst/>
          </a:prstGeom>
        </p:spPr>
      </p:pic>
    </p:spTree>
    <p:extLst>
      <p:ext uri="{BB962C8B-B14F-4D97-AF65-F5344CB8AC3E}">
        <p14:creationId xmlns:p14="http://schemas.microsoft.com/office/powerpoint/2010/main" val="278439531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dissolv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0312" y="832103"/>
            <a:ext cx="8595360" cy="5486402"/>
          </a:xfrm>
        </p:spPr>
        <p:txBody>
          <a:bodyPr/>
          <a:lstStyle/>
          <a:p>
            <a:r>
              <a:rPr lang="en-US" dirty="0" smtClean="0"/>
              <a:t>Automated Test Cases: 44</a:t>
            </a:r>
          </a:p>
          <a:p>
            <a:pPr marL="0" indent="0">
              <a:buNone/>
            </a:pPr>
            <a:endParaRPr lang="en-US" dirty="0"/>
          </a:p>
          <a:p>
            <a:pPr marL="0" indent="0">
              <a:buNone/>
            </a:pPr>
            <a:endParaRPr lang="en-US" dirty="0" smtClean="0"/>
          </a:p>
          <a:p>
            <a:pPr marL="0" indent="0">
              <a:buNone/>
            </a:pPr>
            <a:endParaRPr lang="en-US" dirty="0"/>
          </a:p>
        </p:txBody>
      </p:sp>
      <p:sp>
        <p:nvSpPr>
          <p:cNvPr id="4" name="Title 3"/>
          <p:cNvSpPr>
            <a:spLocks noGrp="1"/>
          </p:cNvSpPr>
          <p:nvPr>
            <p:ph type="title"/>
          </p:nvPr>
        </p:nvSpPr>
        <p:spPr/>
        <p:txBody>
          <a:bodyPr/>
          <a:lstStyle/>
          <a:p>
            <a:r>
              <a:rPr lang="en-US" dirty="0" smtClean="0"/>
              <a:t>Statistics</a:t>
            </a:r>
            <a:endParaRPr lang="en-US" dirty="0"/>
          </a:p>
        </p:txBody>
      </p:sp>
      <p:graphicFrame>
        <p:nvGraphicFramePr>
          <p:cNvPr id="11" name="Chart 10"/>
          <p:cNvGraphicFramePr/>
          <p:nvPr>
            <p:extLst>
              <p:ext uri="{D42A27DB-BD31-4B8C-83A1-F6EECF244321}">
                <p14:modId xmlns:p14="http://schemas.microsoft.com/office/powerpoint/2010/main" val="3169198875"/>
              </p:ext>
            </p:extLst>
          </p:nvPr>
        </p:nvGraphicFramePr>
        <p:xfrm>
          <a:off x="1346559" y="2824768"/>
          <a:ext cx="5977400" cy="34269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99501726"/>
              </p:ext>
            </p:extLst>
          </p:nvPr>
        </p:nvGraphicFramePr>
        <p:xfrm>
          <a:off x="1392629" y="1462693"/>
          <a:ext cx="6096000" cy="1112520"/>
        </p:xfrm>
        <a:graphic>
          <a:graphicData uri="http://schemas.openxmlformats.org/drawingml/2006/table">
            <a:tbl>
              <a:tblPr firstRow="1" bandRow="1">
                <a:tableStyleId>{F5AB1C69-6EDB-4FF4-983F-18BD219EF322}</a:tableStyleId>
              </a:tblPr>
              <a:tblGrid>
                <a:gridCol w="3048000"/>
                <a:gridCol w="3048000"/>
              </a:tblGrid>
              <a:tr h="370840">
                <a:tc>
                  <a:txBody>
                    <a:bodyPr/>
                    <a:lstStyle/>
                    <a:p>
                      <a:endParaRPr lang="en-US" dirty="0"/>
                    </a:p>
                  </a:txBody>
                  <a:tcPr/>
                </a:tc>
                <a:tc>
                  <a:txBody>
                    <a:bodyPr/>
                    <a:lstStyle/>
                    <a:p>
                      <a:r>
                        <a:rPr lang="en-US" dirty="0" smtClean="0"/>
                        <a:t>Execution Time</a:t>
                      </a:r>
                      <a:endParaRPr lang="en-US" dirty="0"/>
                    </a:p>
                  </a:txBody>
                  <a:tcPr/>
                </a:tc>
              </a:tr>
              <a:tr h="370840">
                <a:tc>
                  <a:txBody>
                    <a:bodyPr/>
                    <a:lstStyle/>
                    <a:p>
                      <a:r>
                        <a:rPr lang="en-US" dirty="0" smtClean="0"/>
                        <a:t>Manual Testing</a:t>
                      </a:r>
                      <a:endParaRPr lang="en-US" dirty="0"/>
                    </a:p>
                  </a:txBody>
                  <a:tcPr/>
                </a:tc>
                <a:tc>
                  <a:txBody>
                    <a:bodyPr/>
                    <a:lstStyle/>
                    <a:p>
                      <a:r>
                        <a:rPr lang="en-US" dirty="0" smtClean="0"/>
                        <a:t>&gt;44 minutes</a:t>
                      </a:r>
                      <a:endParaRPr lang="en-US" dirty="0"/>
                    </a:p>
                  </a:txBody>
                  <a:tcPr/>
                </a:tc>
              </a:tr>
              <a:tr h="370840">
                <a:tc>
                  <a:txBody>
                    <a:bodyPr/>
                    <a:lstStyle/>
                    <a:p>
                      <a:r>
                        <a:rPr lang="en-US" dirty="0" smtClean="0"/>
                        <a:t>Automated Testing </a:t>
                      </a:r>
                      <a:endParaRPr lang="en-US" dirty="0"/>
                    </a:p>
                  </a:txBody>
                  <a:tcPr/>
                </a:tc>
                <a:tc>
                  <a:txBody>
                    <a:bodyPr/>
                    <a:lstStyle/>
                    <a:p>
                      <a:r>
                        <a:rPr lang="en-US" dirty="0" smtClean="0"/>
                        <a:t>4 minutes 20 seconds</a:t>
                      </a:r>
                      <a:endParaRPr lang="en-US" dirty="0"/>
                    </a:p>
                  </a:txBody>
                  <a:tcPr/>
                </a:tc>
              </a:tr>
            </a:tbl>
          </a:graphicData>
        </a:graphic>
      </p:graphicFrame>
    </p:spTree>
    <p:extLst>
      <p:ext uri="{BB962C8B-B14F-4D97-AF65-F5344CB8AC3E}">
        <p14:creationId xmlns:p14="http://schemas.microsoft.com/office/powerpoint/2010/main" val="51147554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0312" y="939123"/>
            <a:ext cx="8595360" cy="5379381"/>
          </a:xfrm>
        </p:spPr>
        <p:txBody>
          <a:bodyPr/>
          <a:lstStyle/>
          <a:p>
            <a:pPr marL="0" indent="0">
              <a:buNone/>
            </a:pPr>
            <a:r>
              <a:rPr lang="en-US" dirty="0"/>
              <a:t>Supported Browsers: Safari, Firefox, Chrome, Internet Explorer 10+</a:t>
            </a:r>
          </a:p>
          <a:p>
            <a:pPr marL="0" indent="0">
              <a:buNone/>
            </a:pPr>
            <a:endParaRPr lang="en-US" dirty="0" smtClean="0"/>
          </a:p>
          <a:p>
            <a:endParaRPr lang="en-US" dirty="0" smtClean="0"/>
          </a:p>
          <a:p>
            <a:pPr marL="0" indent="0">
              <a:buNone/>
            </a:pPr>
            <a:endParaRPr lang="en-US" dirty="0" smtClean="0"/>
          </a:p>
          <a:p>
            <a:endParaRPr lang="en-US" dirty="0" smtClean="0"/>
          </a:p>
          <a:p>
            <a:endParaRPr lang="en-US" dirty="0"/>
          </a:p>
          <a:p>
            <a:endParaRPr lang="en-US" dirty="0" smtClean="0"/>
          </a:p>
          <a:p>
            <a:pPr marL="0" indent="0">
              <a:buNone/>
            </a:pPr>
            <a:endParaRPr lang="en-US" dirty="0"/>
          </a:p>
        </p:txBody>
      </p:sp>
      <p:sp>
        <p:nvSpPr>
          <p:cNvPr id="4" name="Title 3"/>
          <p:cNvSpPr>
            <a:spLocks noGrp="1"/>
          </p:cNvSpPr>
          <p:nvPr>
            <p:ph type="title"/>
          </p:nvPr>
        </p:nvSpPr>
        <p:spPr/>
        <p:txBody>
          <a:bodyPr/>
          <a:lstStyle/>
          <a:p>
            <a:r>
              <a:rPr lang="en-US" dirty="0" smtClean="0"/>
              <a:t>BUT THAT WAS ONLY FOR 1 BROWSER…</a:t>
            </a:r>
            <a:endParaRPr lang="en-US" dirty="0"/>
          </a:p>
        </p:txBody>
      </p:sp>
      <p:pic>
        <p:nvPicPr>
          <p:cNvPr id="2" name="Picture 1" descr="i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741" y="1312638"/>
            <a:ext cx="962205" cy="962205"/>
          </a:xfrm>
          <a:prstGeom prst="rect">
            <a:avLst/>
          </a:prstGeom>
        </p:spPr>
      </p:pic>
      <p:pic>
        <p:nvPicPr>
          <p:cNvPr id="3" name="Picture 2" descr="chro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790" y="1312638"/>
            <a:ext cx="960120" cy="960120"/>
          </a:xfrm>
          <a:prstGeom prst="rect">
            <a:avLst/>
          </a:prstGeom>
        </p:spPr>
      </p:pic>
      <p:pic>
        <p:nvPicPr>
          <p:cNvPr id="6" name="Picture 5" descr="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796" y="1312638"/>
            <a:ext cx="960120" cy="960120"/>
          </a:xfrm>
          <a:prstGeom prst="rect">
            <a:avLst/>
          </a:prstGeom>
        </p:spPr>
      </p:pic>
      <p:pic>
        <p:nvPicPr>
          <p:cNvPr id="8" name="Picture 7" descr="safar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2841" y="1269914"/>
            <a:ext cx="1051560" cy="105156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882004483"/>
              </p:ext>
            </p:extLst>
          </p:nvPr>
        </p:nvGraphicFramePr>
        <p:xfrm>
          <a:off x="410721" y="2401817"/>
          <a:ext cx="8330378" cy="1483360"/>
        </p:xfrm>
        <a:graphic>
          <a:graphicData uri="http://schemas.openxmlformats.org/drawingml/2006/table">
            <a:tbl>
              <a:tblPr firstRow="1" bandRow="1">
                <a:tableStyleId>{F5AB1C69-6EDB-4FF4-983F-18BD219EF322}</a:tableStyleId>
              </a:tblPr>
              <a:tblGrid>
                <a:gridCol w="4165189"/>
                <a:gridCol w="4165189"/>
              </a:tblGrid>
              <a:tr h="370840">
                <a:tc>
                  <a:txBody>
                    <a:bodyPr/>
                    <a:lstStyle/>
                    <a:p>
                      <a:endParaRPr lang="en-US" dirty="0"/>
                    </a:p>
                  </a:txBody>
                  <a:tcPr/>
                </a:tc>
                <a:tc>
                  <a:txBody>
                    <a:bodyPr/>
                    <a:lstStyle/>
                    <a:p>
                      <a:r>
                        <a:rPr lang="en-US" dirty="0" smtClean="0"/>
                        <a:t>Execution Time</a:t>
                      </a:r>
                      <a:endParaRPr lang="en-US" dirty="0"/>
                    </a:p>
                  </a:txBody>
                  <a:tcPr/>
                </a:tc>
              </a:tr>
              <a:tr h="370840">
                <a:tc>
                  <a:txBody>
                    <a:bodyPr/>
                    <a:lstStyle/>
                    <a:p>
                      <a:r>
                        <a:rPr lang="en-US" dirty="0" smtClean="0"/>
                        <a:t>Manual Testing 4 Browsers</a:t>
                      </a:r>
                      <a:endParaRPr lang="en-US" dirty="0"/>
                    </a:p>
                  </a:txBody>
                  <a:tcPr/>
                </a:tc>
                <a:tc>
                  <a:txBody>
                    <a:bodyPr/>
                    <a:lstStyle/>
                    <a:p>
                      <a:r>
                        <a:rPr lang="en-US" dirty="0" smtClean="0"/>
                        <a:t>44 minutes x</a:t>
                      </a:r>
                      <a:r>
                        <a:rPr lang="en-US" baseline="0" dirty="0" smtClean="0"/>
                        <a:t> 4 browsers = 176 minutes</a:t>
                      </a:r>
                    </a:p>
                  </a:txBody>
                  <a:tcPr>
                    <a:solidFill>
                      <a:schemeClr val="accent6">
                        <a:lumMod val="40000"/>
                        <a:lumOff val="60000"/>
                      </a:schemeClr>
                    </a:solidFill>
                  </a:tcPr>
                </a:tc>
              </a:tr>
              <a:tr h="370840">
                <a:tc>
                  <a:txBody>
                    <a:bodyPr/>
                    <a:lstStyle/>
                    <a:p>
                      <a:r>
                        <a:rPr lang="en-US" dirty="0" smtClean="0"/>
                        <a:t>Manual Testing 1 Browser</a:t>
                      </a:r>
                      <a:endParaRPr lang="en-US" dirty="0"/>
                    </a:p>
                  </a:txBody>
                  <a:tcPr/>
                </a:tc>
                <a:tc>
                  <a:txBody>
                    <a:bodyPr/>
                    <a:lstStyle/>
                    <a:p>
                      <a:r>
                        <a:rPr lang="en-US" dirty="0" smtClean="0"/>
                        <a:t>44 minutes</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Automated Testing n Browsers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 minutes</a:t>
                      </a:r>
                    </a:p>
                  </a:txBody>
                  <a:tcPr/>
                </a:tc>
              </a:tr>
            </a:tbl>
          </a:graphicData>
        </a:graphic>
      </p:graphicFrame>
      <p:graphicFrame>
        <p:nvGraphicFramePr>
          <p:cNvPr id="10" name="Chart 9"/>
          <p:cNvGraphicFramePr/>
          <p:nvPr>
            <p:extLst>
              <p:ext uri="{D42A27DB-BD31-4B8C-83A1-F6EECF244321}">
                <p14:modId xmlns:p14="http://schemas.microsoft.com/office/powerpoint/2010/main" val="3561505078"/>
              </p:ext>
            </p:extLst>
          </p:nvPr>
        </p:nvGraphicFramePr>
        <p:xfrm>
          <a:off x="1513327" y="3895227"/>
          <a:ext cx="6096000" cy="247288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36357163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0312" y="38512"/>
            <a:ext cx="8601075" cy="908050"/>
          </a:xfrm>
        </p:spPr>
        <p:txBody>
          <a:bodyPr/>
          <a:lstStyle/>
          <a:p>
            <a:r>
              <a:rPr lang="en-US" dirty="0" smtClean="0"/>
              <a:t>Demo</a:t>
            </a:r>
            <a:endParaRPr lang="en-US" dirty="0"/>
          </a:p>
        </p:txBody>
      </p:sp>
      <p:pic>
        <p:nvPicPr>
          <p:cNvPr id="2" name="Dem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16619"/>
            <a:ext cx="9144000" cy="5715001"/>
          </a:xfrm>
          <a:prstGeom prst="rect">
            <a:avLst/>
          </a:prstGeom>
        </p:spPr>
      </p:pic>
    </p:spTree>
    <p:extLst>
      <p:ext uri="{BB962C8B-B14F-4D97-AF65-F5344CB8AC3E}">
        <p14:creationId xmlns:p14="http://schemas.microsoft.com/office/powerpoint/2010/main" val="21859937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1083335"/>
            <a:ext cx="8595360" cy="5235170"/>
          </a:xfrm>
        </p:spPr>
        <p:txBody>
          <a:bodyPr/>
          <a:lstStyle/>
          <a:p>
            <a:r>
              <a:rPr lang="en-US" dirty="0" err="1" smtClean="0"/>
              <a:t>BaseSpace</a:t>
            </a:r>
            <a:r>
              <a:rPr lang="en-US" dirty="0" smtClean="0"/>
              <a:t> Team:</a:t>
            </a:r>
          </a:p>
          <a:p>
            <a:pPr lvl="1"/>
            <a:r>
              <a:rPr lang="en-US" dirty="0" err="1" smtClean="0"/>
              <a:t>Lijun</a:t>
            </a:r>
            <a:r>
              <a:rPr lang="en-US" dirty="0" smtClean="0"/>
              <a:t> Liu</a:t>
            </a:r>
          </a:p>
          <a:p>
            <a:pPr lvl="1"/>
            <a:r>
              <a:rPr lang="en-US" dirty="0" smtClean="0"/>
              <a:t>Long Luc</a:t>
            </a:r>
          </a:p>
          <a:p>
            <a:pPr lvl="1"/>
            <a:r>
              <a:rPr lang="en-US" dirty="0" smtClean="0"/>
              <a:t>Andy </a:t>
            </a:r>
            <a:r>
              <a:rPr lang="en-US" dirty="0" err="1" smtClean="0"/>
              <a:t>Ieng</a:t>
            </a:r>
            <a:endParaRPr lang="en-US" dirty="0" smtClean="0"/>
          </a:p>
          <a:p>
            <a:pPr lvl="1"/>
            <a:r>
              <a:rPr lang="en-US" dirty="0" smtClean="0"/>
              <a:t>Irish </a:t>
            </a:r>
            <a:r>
              <a:rPr lang="en-US" dirty="0" err="1" smtClean="0"/>
              <a:t>Cancio</a:t>
            </a:r>
            <a:endParaRPr lang="en-US" dirty="0" smtClean="0"/>
          </a:p>
          <a:p>
            <a:pPr lvl="1"/>
            <a:r>
              <a:rPr lang="en-US" dirty="0" err="1" smtClean="0"/>
              <a:t>Vikas</a:t>
            </a:r>
            <a:r>
              <a:rPr lang="en-US" dirty="0" smtClean="0"/>
              <a:t> </a:t>
            </a:r>
            <a:r>
              <a:rPr lang="en-US" dirty="0" err="1" smtClean="0"/>
              <a:t>Yadav</a:t>
            </a:r>
            <a:endParaRPr lang="en-US" dirty="0" smtClean="0"/>
          </a:p>
          <a:p>
            <a:pPr lvl="1"/>
            <a:r>
              <a:rPr lang="en-US" dirty="0" smtClean="0"/>
              <a:t>Johann </a:t>
            </a:r>
            <a:r>
              <a:rPr lang="en-US" dirty="0" err="1" smtClean="0"/>
              <a:t>Koeh</a:t>
            </a:r>
            <a:endParaRPr lang="en-US" dirty="0" smtClean="0"/>
          </a:p>
          <a:p>
            <a:pPr lvl="1"/>
            <a:r>
              <a:rPr lang="en-US" dirty="0"/>
              <a:t>Nathan </a:t>
            </a:r>
            <a:r>
              <a:rPr lang="en-US" dirty="0" err="1" smtClean="0"/>
              <a:t>Tuong</a:t>
            </a:r>
            <a:endParaRPr lang="en-US" dirty="0"/>
          </a:p>
          <a:p>
            <a:pPr lvl="1"/>
            <a:r>
              <a:rPr lang="en-US" dirty="0" smtClean="0"/>
              <a:t>Josh </a:t>
            </a:r>
            <a:r>
              <a:rPr lang="en-US" dirty="0" err="1" smtClean="0"/>
              <a:t>Tietjen</a:t>
            </a:r>
            <a:endParaRPr lang="en-US" dirty="0" smtClean="0"/>
          </a:p>
          <a:p>
            <a:pPr lvl="1"/>
            <a:r>
              <a:rPr lang="en-US" dirty="0" smtClean="0"/>
              <a:t>Stanley Leung</a:t>
            </a:r>
          </a:p>
          <a:p>
            <a:pPr lvl="1"/>
            <a:r>
              <a:rPr lang="en-US" dirty="0" smtClean="0"/>
              <a:t>Kyle McNamara</a:t>
            </a:r>
          </a:p>
          <a:p>
            <a:pPr lvl="1"/>
            <a:r>
              <a:rPr lang="en-US" dirty="0" err="1" smtClean="0"/>
              <a:t>Sree</a:t>
            </a:r>
            <a:r>
              <a:rPr lang="en-US" dirty="0" smtClean="0"/>
              <a:t> </a:t>
            </a:r>
            <a:r>
              <a:rPr lang="en-US" dirty="0" err="1" smtClean="0"/>
              <a:t>Kodali</a:t>
            </a:r>
            <a:endParaRPr lang="en-US" dirty="0" smtClean="0"/>
          </a:p>
          <a:p>
            <a:pPr lvl="1"/>
            <a:r>
              <a:rPr lang="en-US" dirty="0" smtClean="0"/>
              <a:t>Joe Felton</a:t>
            </a:r>
          </a:p>
          <a:p>
            <a:pPr lvl="1"/>
            <a:r>
              <a:rPr lang="en-US" dirty="0" smtClean="0"/>
              <a:t>Alice </a:t>
            </a:r>
            <a:r>
              <a:rPr lang="en-US" dirty="0" err="1" smtClean="0"/>
              <a:t>Berengut</a:t>
            </a:r>
            <a:endParaRPr lang="en-US" dirty="0" smtClean="0"/>
          </a:p>
          <a:p>
            <a:pPr lvl="1"/>
            <a:r>
              <a:rPr lang="en-US" dirty="0" err="1" smtClean="0"/>
              <a:t>Hanzhang</a:t>
            </a:r>
            <a:r>
              <a:rPr lang="en-US" dirty="0" smtClean="0"/>
              <a:t> Zhu</a:t>
            </a:r>
          </a:p>
          <a:p>
            <a:pPr lvl="1"/>
            <a:endParaRPr lang="en-US" dirty="0"/>
          </a:p>
        </p:txBody>
      </p:sp>
      <p:sp>
        <p:nvSpPr>
          <p:cNvPr id="2" name="Title 1"/>
          <p:cNvSpPr>
            <a:spLocks noGrp="1"/>
          </p:cNvSpPr>
          <p:nvPr>
            <p:ph type="title"/>
          </p:nvPr>
        </p:nvSpPr>
        <p:spPr/>
        <p:txBody>
          <a:bodyPr/>
          <a:lstStyle/>
          <a:p>
            <a:r>
              <a:rPr lang="en-US" dirty="0" smtClean="0"/>
              <a:t>Acknowledgements</a:t>
            </a:r>
            <a:endParaRPr lang="en-US" dirty="0"/>
          </a:p>
        </p:txBody>
      </p:sp>
    </p:spTree>
    <p:extLst>
      <p:ext uri="{BB962C8B-B14F-4D97-AF65-F5344CB8AC3E}">
        <p14:creationId xmlns:p14="http://schemas.microsoft.com/office/powerpoint/2010/main" val="292928940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Illumina_Template_Corporate_INTERNAL">
  <a:themeElements>
    <a:clrScheme name="Primary-Secondary">
      <a:dk1>
        <a:srgbClr val="1A1818"/>
      </a:dk1>
      <a:lt1>
        <a:srgbClr val="FFFFFF"/>
      </a:lt1>
      <a:dk2>
        <a:srgbClr val="1A1818"/>
      </a:dk2>
      <a:lt2>
        <a:srgbClr val="7D7C7C"/>
      </a:lt2>
      <a:accent1>
        <a:srgbClr val="3E7EBE"/>
      </a:accent1>
      <a:accent2>
        <a:srgbClr val="97AD4A"/>
      </a:accent2>
      <a:accent3>
        <a:srgbClr val="7D7C7C"/>
      </a:accent3>
      <a:accent4>
        <a:srgbClr val="885087"/>
      </a:accent4>
      <a:accent5>
        <a:srgbClr val="31859C"/>
      </a:accent5>
      <a:accent6>
        <a:srgbClr val="A92C2F"/>
      </a:accent6>
      <a:hlink>
        <a:srgbClr val="4B9BEC"/>
      </a:hlink>
      <a:folHlink>
        <a:srgbClr val="326CA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Illumina_Template_Corporate_INTERNAL.POTX</Template>
  <TotalTime>1230</TotalTime>
  <Words>431</Words>
  <Application>Microsoft Macintosh PowerPoint</Application>
  <PresentationFormat>On-screen Show (4:3)</PresentationFormat>
  <Paragraphs>78</Paragraphs>
  <Slides>8</Slides>
  <Notes>5</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Illumina_Template_Corporate_INTERNAL</vt:lpstr>
      <vt:lpstr>BaseSpace - Manual Regression Testing to Automated Testing</vt:lpstr>
      <vt:lpstr>BaseSpace</vt:lpstr>
      <vt:lpstr>PowerPoint Presentation</vt:lpstr>
      <vt:lpstr>PowerPoint Presentation</vt:lpstr>
      <vt:lpstr>Statistics</vt:lpstr>
      <vt:lpstr>BUT THAT WAS ONLY FOR 1 BROWSER…</vt:lpstr>
      <vt:lpstr>Demo</vt:lpstr>
      <vt:lpstr>Acknowledgements</vt:lpstr>
    </vt:vector>
  </TitlesOfParts>
  <Manager/>
  <Company>Illumina,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lastModifiedBy>
  <cp:revision>68</cp:revision>
  <dcterms:created xsi:type="dcterms:W3CDTF">2014-02-12T00:03:39Z</dcterms:created>
  <dcterms:modified xsi:type="dcterms:W3CDTF">2015-08-14T17:01:55Z</dcterms:modified>
  <cp:category/>
</cp:coreProperties>
</file>